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3"/>
  </p:notesMasterIdLst>
  <p:sldIdLst>
    <p:sldId id="337" r:id="rId2"/>
    <p:sldId id="353" r:id="rId3"/>
    <p:sldId id="265" r:id="rId4"/>
    <p:sldId id="352" r:id="rId5"/>
    <p:sldId id="362" r:id="rId6"/>
    <p:sldId id="357" r:id="rId7"/>
    <p:sldId id="358" r:id="rId8"/>
    <p:sldId id="359" r:id="rId9"/>
    <p:sldId id="377" r:id="rId10"/>
    <p:sldId id="594" r:id="rId11"/>
    <p:sldId id="592" r:id="rId12"/>
    <p:sldId id="593" r:id="rId13"/>
    <p:sldId id="600" r:id="rId14"/>
    <p:sldId id="595" r:id="rId15"/>
    <p:sldId id="591" r:id="rId16"/>
    <p:sldId id="597" r:id="rId17"/>
    <p:sldId id="596" r:id="rId18"/>
    <p:sldId id="598" r:id="rId19"/>
    <p:sldId id="361" r:id="rId20"/>
    <p:sldId id="355" r:id="rId21"/>
    <p:sldId id="354" r:id="rId22"/>
    <p:sldId id="363" r:id="rId23"/>
    <p:sldId id="381" r:id="rId24"/>
    <p:sldId id="366" r:id="rId25"/>
    <p:sldId id="368" r:id="rId26"/>
    <p:sldId id="369" r:id="rId27"/>
    <p:sldId id="372" r:id="rId28"/>
    <p:sldId id="373" r:id="rId29"/>
    <p:sldId id="374" r:id="rId30"/>
    <p:sldId id="375" r:id="rId31"/>
    <p:sldId id="601" r:id="rId32"/>
  </p:sldIdLst>
  <p:sldSz cx="12192000" cy="6858000"/>
  <p:notesSz cx="6858000" cy="9144000"/>
  <p:defaultTextStyle>
    <a:defPPr>
      <a:defRPr lang="en-I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11B"/>
    <a:srgbClr val="F47F20"/>
    <a:srgbClr val="C1D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84E427A-3D55-4303-BF80-6455036E1DE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wholeTbl>
    <a:band1H>
      <a:tcStyle>
        <a:tcBdr/>
        <a:fill>
          <a:solidFill>
            <a:srgbClr val="ED7D31"/>
          </a:solidFill>
        </a:fill>
      </a:tcStyle>
    </a:band1H>
    <a:band2H>
      <a:tcStyle>
        <a:tcBdr/>
        <a:fill>
          <a:solidFill>
            <a:srgbClr val="ED7D31"/>
          </a:solidFill>
        </a:fill>
      </a:tcStyle>
    </a:band2H>
    <a:band1V>
      <a:tcStyle>
        <a:tcBdr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band1V>
    <a:band2V>
      <a:tcStyle>
        <a:tcBdr/>
        <a:fill>
          <a:solidFill>
            <a:srgbClr val="ED7D31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BC89EF96-8CEA-46FF-86C4-4CE0E760980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3C2FFA5D-87B4-456A-9821-1D502468CF0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  <a:fill>
          <a:solidFill>
            <a:srgbClr val="4472C4"/>
          </a:solidFill>
        </a:fill>
      </a:tcStyle>
    </a:band2H>
    <a:band1V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band1V>
    <a:band2V>
      <a:tcStyle>
        <a:tcBdr/>
        <a:fill>
          <a:solidFill>
            <a:srgbClr val="4472C4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D113A9D2-9D6B-4929-AA2D-F23B5EE8CBE7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C0C9E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1V>
      <a:tcStyle>
        <a:tcBdr/>
        <a:fill>
          <a:solidFill>
            <a:srgbClr val="FFFFF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4472C4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08FB837D-C827-4EFA-A057-4D05807E0F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wholeTbl>
    <a:band1H>
      <a:tcStyle>
        <a:tcBdr/>
        <a:fill>
          <a:solidFill>
            <a:srgbClr val="70AD47"/>
          </a:solidFill>
        </a:fill>
      </a:tcStyle>
    </a:band1H>
    <a:band2H>
      <a:tcStyle>
        <a:tcBdr/>
        <a:fill>
          <a:solidFill>
            <a:srgbClr val="70AD47"/>
          </a:solidFill>
        </a:fill>
      </a:tcStyle>
    </a:band2H>
    <a:band1V>
      <a:tcStyle>
        <a:tcBdr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band1V>
    <a:band2V>
      <a:tcStyle>
        <a:tcBdr/>
        <a:fill>
          <a:solidFill>
            <a:srgbClr val="70AD47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70AD4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C5A2E3-2CBD-A146-1FCE-4AAB7B9A129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1D8BA-9CB3-C910-CF00-3762E11EACD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490FBB87-D1AA-4F05-891A-DEC620E195C3}" type="datetime1">
              <a:rPr lang="en-US"/>
              <a:pPr>
                <a:defRPr/>
              </a:pPr>
              <a:t>3/28/24</a:t>
            </a:fld>
            <a:endParaRPr/>
          </a:p>
        </p:txBody>
      </p:sp>
      <p:sp>
        <p:nvSpPr>
          <p:cNvPr id="9220" name="Slide Image Placeholder 3">
            <a:extLst>
              <a:ext uri="{FF2B5EF4-FFF2-40B4-BE49-F238E27FC236}">
                <a16:creationId xmlns:a16="http://schemas.microsoft.com/office/drawing/2014/main" id="{9867B7B8-2CD2-8D25-5CEE-FD789254DE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FD1FA02-E15D-1223-CEA6-7F0739AEB52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681D2-63FB-9A98-0C54-9535DA29AB8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621B9-DCB9-B5C4-2425-EAAF469EE6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C6726055-EFF2-4CE8-A1BB-4A18E0878C5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6611A3-0EE5-3376-4A13-DC20A7CA6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41;p5:notes">
            <a:extLst>
              <a:ext uri="{FF2B5EF4-FFF2-40B4-BE49-F238E27FC236}">
                <a16:creationId xmlns:a16="http://schemas.microsoft.com/office/drawing/2014/main" id="{028163B1-0853-F80C-F9C7-CF500823C4A4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 anchor="ctr">
            <a:prstTxWarp prst="textNoShape">
              <a:avLst/>
            </a:prstTxWarp>
          </a:bodyPr>
          <a:lstStyle/>
          <a:p>
            <a:pPr eaLnBrk="1"/>
            <a:endParaRPr lang="en-IN" altLang="en-US">
              <a:latin typeface="Calibri" panose="020F0502020204030204" pitchFamily="34" charset="0"/>
            </a:endParaRPr>
          </a:p>
        </p:txBody>
      </p:sp>
      <p:sp>
        <p:nvSpPr>
          <p:cNvPr id="15363" name="Google Shape;142;p5:notes">
            <a:extLst>
              <a:ext uri="{FF2B5EF4-FFF2-40B4-BE49-F238E27FC236}">
                <a16:creationId xmlns:a16="http://schemas.microsoft.com/office/drawing/2014/main" id="{FA3C3400-8536-B168-48F5-20BCBF4F23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round/>
          </a:ln>
        </p:spPr>
      </p:sp>
    </p:spTree>
    <p:extLst>
      <p:ext uri="{BB962C8B-B14F-4D97-AF65-F5344CB8AC3E}">
        <p14:creationId xmlns:p14="http://schemas.microsoft.com/office/powerpoint/2010/main" val="294626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7558E3B-CDE1-A692-91A6-A52FFBF8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41;p5:notes">
            <a:extLst>
              <a:ext uri="{FF2B5EF4-FFF2-40B4-BE49-F238E27FC236}">
                <a16:creationId xmlns:a16="http://schemas.microsoft.com/office/drawing/2014/main" id="{41C4B46D-7093-B935-760C-30BB363B2DE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 anchor="ctr">
            <a:prstTxWarp prst="textNoShape">
              <a:avLst/>
            </a:prstTxWarp>
          </a:bodyPr>
          <a:lstStyle/>
          <a:p>
            <a:pPr eaLnBrk="1"/>
            <a:endParaRPr lang="en-IN" altLang="en-US">
              <a:latin typeface="Calibri" panose="020F0502020204030204" pitchFamily="34" charset="0"/>
            </a:endParaRPr>
          </a:p>
        </p:txBody>
      </p:sp>
      <p:sp>
        <p:nvSpPr>
          <p:cNvPr id="15363" name="Google Shape;142;p5:notes">
            <a:extLst>
              <a:ext uri="{FF2B5EF4-FFF2-40B4-BE49-F238E27FC236}">
                <a16:creationId xmlns:a16="http://schemas.microsoft.com/office/drawing/2014/main" id="{3F76A0EB-C798-0EEB-E5D8-7A17600F51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w="9528" cap="flat">
            <a:round/>
          </a:ln>
        </p:spPr>
      </p:sp>
    </p:spTree>
    <p:extLst>
      <p:ext uri="{BB962C8B-B14F-4D97-AF65-F5344CB8AC3E}">
        <p14:creationId xmlns:p14="http://schemas.microsoft.com/office/powerpoint/2010/main" val="4192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26055-EFF2-4CE8-A1BB-4A18E0878C52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93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CC36-BDB4-799A-87D7-CF5ECCBE4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9EC24-43B4-8D91-E01E-DC8B34146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98C9-A19A-ABE6-C9DC-F3A8E67E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59FDB-AC67-4D03-9FF4-84CFC081AA8A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09D0-B979-D1A0-8FFC-127CAF9C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A8EC8-6F6E-22B8-A5FD-150442A2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E9137-1A92-42AB-84A1-58C5B083B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59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D2AB-330C-4CF1-9915-42010A5B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96B88-FEAF-029E-8568-C8722CE26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15B03-97A1-A0E1-B887-6D37BF1B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32A5D-29FD-4589-8780-5A6AA81C82E8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8C3A1-0DA6-8332-6782-0336FBC1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B43BB-8990-D289-165E-D614A986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62952-B0F8-4DE1-AE49-26A6C67B55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017C7-48D3-2FF7-3AB4-2CA936C1E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6D8CC-3AA8-8B02-04BA-15BD3C909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06702-AAA7-D43E-337F-CE4534A9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D351D-99EE-41E6-9CCD-2C2AEE40E73F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B91CE-C55E-BC65-DBDA-3F1663E7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2C783-5CF1-4B3C-5452-CAC7FE9E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63A3D-CBAB-4F42-8F18-D3D5C4D10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C9F3-E314-37E0-F738-67DC2A9A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372B-933C-1344-91B7-77061218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46135-88CA-313D-61F8-87B235A3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8408E-8127-4562-8607-454FB85D4855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6DCA3-49A7-803D-63CE-393259EB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15D33-DBCD-EE95-36C6-3FCE6B71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D6DEE-EC7B-4C0E-B34A-C281C7A918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786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CC1F-3757-5830-AC9C-E550CA20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316C4-CE0C-91D4-3948-91C8F9DB2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EC7A9-D5C4-C375-CAD1-D74E4BB7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3C17B-7608-4BE2-8147-A3C32D39C628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1831A-0FE4-A289-B8A6-3411C5D9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FE0B1-36AF-BFF8-FC6B-EF886DB0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FA1D7-B768-4EFE-A3AA-4556BDCB8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7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E316-029F-5BE1-2D4F-0725973E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1081D-96FD-8F04-A181-640982EEF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45F21-6229-9602-D64D-8BC795B06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568F7-5069-C719-A7AE-925ABE02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E4CBA-6A89-4BB1-826F-A184BD2DB28E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91AF0-D27E-80F3-E0D1-C4FBA318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5D33F-3EA3-C37E-5A73-6CC24ADB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7238D-5E0F-4A02-9CBB-40060928DD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2967-1C03-DF0C-B517-A9F454B0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8AE29-7222-BA31-8082-BDC1C2E40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F6377-136D-CA4E-8ED3-7F1B66A91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3238C-41F0-30FC-3A91-AC1E35865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52860-5201-A56A-EFEE-211744FC3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E5E61-A9A6-6125-9F4A-44D714EB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8BF94-59C4-4392-87CA-D6C9F01CBB91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87E6C9-9FD9-1D25-CDAE-E6A4472E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44F86-9CF1-1B11-35AB-4C118A22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0E128-EC72-4623-8098-D38DED08A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31AC-4F67-B3F0-B4A3-1A2718B6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DEFB-731E-FC73-5642-49DABB7C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1964A-F6C1-40ED-852F-AC3C484804D3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56E6D-87BA-8250-10F8-BFB758EC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7367C-F780-C387-CECA-45E9F7B7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04C2C-6905-41DA-BDC6-0578869D48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C3339-9339-90F1-2789-C639E6CF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CFCCC-42FD-4AB5-A7D9-CDF6011BFB7C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8F1AD-72D3-2E07-17BA-D22C66A3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4BEF0-D5F4-C7CD-5CF5-9C781624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E758E-CE73-46DD-ACD8-1E62F1EC7B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2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CC6C-2CF8-62C5-5F83-30B08443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46328-720A-3116-7BDA-9E544C7FE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0F63C-E5EA-0A98-7EDF-ABC058289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CA2F9-10C1-088B-1748-C4DE6F20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3BCB9-FE87-48F1-9F52-C1BED0C3B711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5BFB9-624B-2AFB-DBBD-1EDD43EF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91A3F-303E-206F-03F1-4903A746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1C9AC-51B7-4734-BFC0-4633E6D35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8914-081B-5CF6-651C-6A5DA1BA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AA6A3-0C57-6660-0CC1-82C77D09B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BE874-6C6F-35AE-EAC9-0FF092FD4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BB6A-3E03-2AC9-A96F-B76F038D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6BF2B-6383-4F83-A83F-2463813B996C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E19EF-DEC6-9DE2-C0B1-23896187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03CCC-C307-76CD-6662-30A9E9D5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8B658-DF36-4763-BC6E-F42425121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4FC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CBC26-E756-A503-3603-0D2DA2E9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351E1-01EF-51A1-2FD0-19847D43A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1D720-9C52-7BAF-FB9C-D8629E167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AC803F20-5E22-462E-B1B2-A6EF95B9D5DB}" type="datetime1">
              <a:rPr lang="en-US" smtClean="0"/>
              <a:pPr>
                <a:defRPr/>
              </a:pPr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9FFF-8FDC-F35F-CF75-F7A3FB911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219D0-DD8E-6E54-1C42-9C30C16DB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F7C366A4-B508-433C-97FB-D4FB535EE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svg"/><Relationship Id="rId10" Type="http://schemas.openxmlformats.org/officeDocument/2006/relationships/image" Target="../media/image4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svg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archna.j@ridgevalleyschool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rsimran.k@ridgevalleyschool.org" TargetMode="External"/><Relationship Id="rId5" Type="http://schemas.openxmlformats.org/officeDocument/2006/relationships/hyperlink" Target="mailto:neelu.s@ridgevalleyschool.org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estate@ridgevalleyschool.org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accounts@ridgevalleyschool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hyperlink" Target="mailto:ittech@ridgevalleyschool.org" TargetMode="External"/><Relationship Id="rId4" Type="http://schemas.openxmlformats.org/officeDocument/2006/relationships/image" Target="../media/image38.jpeg"/><Relationship Id="rId9" Type="http://schemas.openxmlformats.org/officeDocument/2006/relationships/hyperlink" Target="mailto:info@ridgevalleyschoo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25D9E-B812-258E-14E1-FF213B47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70041297-57B2-1979-B640-0D640E8F5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1358900"/>
            <a:ext cx="763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IN" altLang="en-US" sz="2400">
                <a:solidFill>
                  <a:srgbClr val="FFFFFF"/>
                </a:solidFill>
                <a:cs typeface="Calibri" panose="020F0502020204030204" pitchFamily="34" charset="0"/>
              </a:rPr>
              <a:t>             </a:t>
            </a:r>
            <a:endParaRPr lang="en-IN" altLang="en-US" sz="2400" b="1" u="sng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1026" name="Picture 2" descr="A building with a red and white building&#10;&#10;Description automatically generated with medium confidence">
            <a:extLst>
              <a:ext uri="{FF2B5EF4-FFF2-40B4-BE49-F238E27FC236}">
                <a16:creationId xmlns:a16="http://schemas.microsoft.com/office/drawing/2014/main" id="{9F44198B-CEC7-6033-3AE4-59BCACE8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" y="-116113"/>
            <a:ext cx="12260745" cy="71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49E00-06AD-DCB8-0326-B236881E486F}"/>
              </a:ext>
            </a:extLst>
          </p:cNvPr>
          <p:cNvSpPr txBox="1"/>
          <p:nvPr/>
        </p:nvSpPr>
        <p:spPr>
          <a:xfrm>
            <a:off x="2197100" y="534570"/>
            <a:ext cx="822234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spc="-12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DLF QEC INNOVATIVE SCHOOL 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spc="-12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RIDGE VALLEY </a:t>
            </a:r>
          </a:p>
        </p:txBody>
      </p:sp>
      <p:sp>
        <p:nvSpPr>
          <p:cNvPr id="7" name="Google Shape;115;p13">
            <a:extLst>
              <a:ext uri="{FF2B5EF4-FFF2-40B4-BE49-F238E27FC236}">
                <a16:creationId xmlns:a16="http://schemas.microsoft.com/office/drawing/2014/main" id="{35828BA7-97E6-1583-7862-1A5768A1C43E}"/>
              </a:ext>
            </a:extLst>
          </p:cNvPr>
          <p:cNvSpPr txBox="1"/>
          <p:nvPr/>
        </p:nvSpPr>
        <p:spPr>
          <a:xfrm>
            <a:off x="1045030" y="2138957"/>
            <a:ext cx="10421256" cy="3360143"/>
          </a:xfrm>
          <a:prstGeom prst="rect">
            <a:avLst/>
          </a:prstGeom>
          <a:noFill/>
          <a:ln cap="flat">
            <a:noFill/>
          </a:ln>
        </p:spPr>
        <p:txBody>
          <a:bodyPr lIns="91440" tIns="45720" rIns="91440" bIns="45720" anchor="b">
            <a:norm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1" spc="-120">
              <a:solidFill>
                <a:srgbClr val="328EA0"/>
              </a:solidFill>
              <a:latin typeface="Calibri Light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spc="-12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GRADE VI ORIENTATION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6600" b="1" spc="-12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spc="-12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: 2024-25</a:t>
            </a:r>
            <a:endParaRPr lang="en-US" sz="6600" spc="-12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6ED8F3D-CD80-32E9-4206-4D8978FA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47D9CF6-2E1F-A0B9-A8DE-674BE854D746}"/>
              </a:ext>
            </a:extLst>
          </p:cNvPr>
          <p:cNvGrpSpPr/>
          <p:nvPr/>
        </p:nvGrpSpPr>
        <p:grpSpPr>
          <a:xfrm>
            <a:off x="91624" y="60717"/>
            <a:ext cx="1069519" cy="968493"/>
            <a:chOff x="91624" y="60717"/>
            <a:chExt cx="1069519" cy="9684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D5E6AA-32F0-5679-E492-75677D551076}"/>
                </a:ext>
              </a:extLst>
            </p:cNvPr>
            <p:cNvSpPr/>
            <p:nvPr/>
          </p:nvSpPr>
          <p:spPr>
            <a:xfrm>
              <a:off x="91624" y="60717"/>
              <a:ext cx="1069519" cy="9684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881A6026-AF2E-3B7B-C3C4-E1A8EF035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82" y="60719"/>
              <a:ext cx="1003819" cy="941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845568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786D-D18A-1AB7-01C9-A4FABF1B9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80B7D-24AD-FDE1-F332-B87217EC24E3}"/>
              </a:ext>
            </a:extLst>
          </p:cNvPr>
          <p:cNvSpPr txBox="1"/>
          <p:nvPr/>
        </p:nvSpPr>
        <p:spPr>
          <a:xfrm>
            <a:off x="3099959" y="538186"/>
            <a:ext cx="63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Avenir Next LT Pro" panose="02020404030301010803"/>
                <a:ea typeface="+mn-ea"/>
                <a:cs typeface="+mn-cs"/>
              </a:rPr>
              <a:t>HOLISTIC PROGRESS CARD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65789A5-391B-27A1-8DEF-7E1E5201464C}"/>
              </a:ext>
            </a:extLst>
          </p:cNvPr>
          <p:cNvSpPr/>
          <p:nvPr/>
        </p:nvSpPr>
        <p:spPr>
          <a:xfrm>
            <a:off x="421341" y="1184517"/>
            <a:ext cx="6524404" cy="5047415"/>
          </a:xfrm>
          <a:custGeom>
            <a:avLst/>
            <a:gdLst/>
            <a:ahLst/>
            <a:cxnLst/>
            <a:rect l="l" t="t" r="r" b="b"/>
            <a:pathLst>
              <a:path w="9824587" h="9880568">
                <a:moveTo>
                  <a:pt x="0" y="0"/>
                </a:moveTo>
                <a:lnTo>
                  <a:pt x="9824588" y="0"/>
                </a:lnTo>
                <a:lnTo>
                  <a:pt x="9824588" y="9880568"/>
                </a:lnTo>
                <a:lnTo>
                  <a:pt x="0" y="9880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6A6F68-6937-1F23-9617-2D61DE2C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87" y="1792101"/>
            <a:ext cx="3571875" cy="307657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A9027A5-A924-2F3B-70DF-9C03E7A1E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70126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40BA56-7824-68A4-5E30-BEE0E395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42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BCE3B-9FD1-82F7-8575-AC9D2869A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E604EF0-9E91-717B-E86D-F59F929D1424}"/>
              </a:ext>
            </a:extLst>
          </p:cNvPr>
          <p:cNvSpPr txBox="1"/>
          <p:nvPr/>
        </p:nvSpPr>
        <p:spPr>
          <a:xfrm>
            <a:off x="1652466" y="1849982"/>
            <a:ext cx="4281219" cy="120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1"/>
              </a:lnSpc>
              <a:spcBef>
                <a:spcPct val="0"/>
              </a:spcBef>
            </a:pPr>
            <a:r>
              <a:rPr lang="en-US" sz="1337">
                <a:solidFill>
                  <a:srgbClr val="292828"/>
                </a:solidFill>
                <a:latin typeface="Poppins Medium"/>
              </a:rPr>
              <a:t>A 360-degree, multidimensional report of progress, that reflects in detail the progress as well as the uniqueness of each learner in the cognitive, affective, socio-emotional, and psychomotor domains.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89FB134-75A7-AB8D-75F3-8D7DF758CFFE}"/>
              </a:ext>
            </a:extLst>
          </p:cNvPr>
          <p:cNvGrpSpPr/>
          <p:nvPr/>
        </p:nvGrpSpPr>
        <p:grpSpPr>
          <a:xfrm>
            <a:off x="5933685" y="1787133"/>
            <a:ext cx="987432" cy="987432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FA0E8B8-FA15-606B-D341-26B5A872F65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98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8D0B94E-6CD6-6214-BF7D-36EAFB35DD6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11C8084-2A47-0A5E-3447-CFAF723828CC}"/>
              </a:ext>
            </a:extLst>
          </p:cNvPr>
          <p:cNvGrpSpPr/>
          <p:nvPr/>
        </p:nvGrpSpPr>
        <p:grpSpPr>
          <a:xfrm>
            <a:off x="5933685" y="4208285"/>
            <a:ext cx="987432" cy="987432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9BB3C1-A737-477B-D384-E0D2CE5AD3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EEA65C9-B519-BDA1-7164-F9409A334AC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C682A240-21E3-CB0A-39E1-ED897EBEEF9E}"/>
              </a:ext>
            </a:extLst>
          </p:cNvPr>
          <p:cNvGrpSpPr/>
          <p:nvPr/>
        </p:nvGrpSpPr>
        <p:grpSpPr>
          <a:xfrm>
            <a:off x="432947" y="1693797"/>
            <a:ext cx="987432" cy="987432"/>
            <a:chOff x="0" y="0"/>
            <a:chExt cx="812800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AD4C7F8-AA66-9FB4-616A-0090153F88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98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2AD15D8-11AE-C0B1-D8D5-16924C4B1A7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9A13E11-766E-EC49-DDCA-4D28466F6006}"/>
              </a:ext>
            </a:extLst>
          </p:cNvPr>
          <p:cNvGrpSpPr/>
          <p:nvPr/>
        </p:nvGrpSpPr>
        <p:grpSpPr>
          <a:xfrm>
            <a:off x="432947" y="4114950"/>
            <a:ext cx="987432" cy="987432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4725EAE-0336-B6D4-CF3C-1E35CDF4053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5030A194-52A6-5689-835F-5BD7135D212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7DECA907-B1AF-43C2-E7CB-B17566DFCEA9}"/>
              </a:ext>
            </a:extLst>
          </p:cNvPr>
          <p:cNvSpPr/>
          <p:nvPr/>
        </p:nvSpPr>
        <p:spPr>
          <a:xfrm>
            <a:off x="456084" y="1916305"/>
            <a:ext cx="891582" cy="501515"/>
          </a:xfrm>
          <a:custGeom>
            <a:avLst/>
            <a:gdLst/>
            <a:ahLst/>
            <a:cxnLst/>
            <a:rect l="l" t="t" r="r" b="b"/>
            <a:pathLst>
              <a:path w="1337373" h="752272">
                <a:moveTo>
                  <a:pt x="0" y="0"/>
                </a:moveTo>
                <a:lnTo>
                  <a:pt x="1337373" y="0"/>
                </a:lnTo>
                <a:lnTo>
                  <a:pt x="1337373" y="752272"/>
                </a:lnTo>
                <a:lnTo>
                  <a:pt x="0" y="752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80EB621-AAB4-9901-ACF8-A0899D0E8C23}"/>
              </a:ext>
            </a:extLst>
          </p:cNvPr>
          <p:cNvSpPr/>
          <p:nvPr/>
        </p:nvSpPr>
        <p:spPr>
          <a:xfrm>
            <a:off x="6096000" y="4371617"/>
            <a:ext cx="660768" cy="660768"/>
          </a:xfrm>
          <a:custGeom>
            <a:avLst/>
            <a:gdLst/>
            <a:ahLst/>
            <a:cxnLst/>
            <a:rect l="l" t="t" r="r" b="b"/>
            <a:pathLst>
              <a:path w="991152" h="991152">
                <a:moveTo>
                  <a:pt x="0" y="0"/>
                </a:moveTo>
                <a:lnTo>
                  <a:pt x="991152" y="0"/>
                </a:lnTo>
                <a:lnTo>
                  <a:pt x="991152" y="991152"/>
                </a:lnTo>
                <a:lnTo>
                  <a:pt x="0" y="991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B6B355D-FCA1-FDB0-754C-B96F35400824}"/>
              </a:ext>
            </a:extLst>
          </p:cNvPr>
          <p:cNvSpPr/>
          <p:nvPr/>
        </p:nvSpPr>
        <p:spPr>
          <a:xfrm>
            <a:off x="6119388" y="1924873"/>
            <a:ext cx="637380" cy="717165"/>
          </a:xfrm>
          <a:custGeom>
            <a:avLst/>
            <a:gdLst/>
            <a:ahLst/>
            <a:cxnLst/>
            <a:rect l="l" t="t" r="r" b="b"/>
            <a:pathLst>
              <a:path w="956070" h="1075747">
                <a:moveTo>
                  <a:pt x="0" y="0"/>
                </a:moveTo>
                <a:lnTo>
                  <a:pt x="956070" y="0"/>
                </a:lnTo>
                <a:lnTo>
                  <a:pt x="956070" y="1075747"/>
                </a:lnTo>
                <a:lnTo>
                  <a:pt x="0" y="1075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77A44686-29AE-1AEC-2FF4-755F18AAF95B}"/>
              </a:ext>
            </a:extLst>
          </p:cNvPr>
          <p:cNvSpPr/>
          <p:nvPr/>
        </p:nvSpPr>
        <p:spPr>
          <a:xfrm>
            <a:off x="593643" y="4269296"/>
            <a:ext cx="678740" cy="678740"/>
          </a:xfrm>
          <a:custGeom>
            <a:avLst/>
            <a:gdLst/>
            <a:ahLst/>
            <a:cxnLst/>
            <a:rect l="l" t="t" r="r" b="b"/>
            <a:pathLst>
              <a:path w="1018110" h="1018110">
                <a:moveTo>
                  <a:pt x="0" y="0"/>
                </a:moveTo>
                <a:lnTo>
                  <a:pt x="1018110" y="0"/>
                </a:lnTo>
                <a:lnTo>
                  <a:pt x="1018110" y="1018110"/>
                </a:lnTo>
                <a:lnTo>
                  <a:pt x="0" y="1018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203CE31A-90A4-0AE6-CA4A-CD66160F9836}"/>
              </a:ext>
            </a:extLst>
          </p:cNvPr>
          <p:cNvSpPr txBox="1"/>
          <p:nvPr/>
        </p:nvSpPr>
        <p:spPr>
          <a:xfrm>
            <a:off x="-895950" y="588629"/>
            <a:ext cx="10389574" cy="565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68"/>
              </a:lnSpc>
            </a:pPr>
            <a:r>
              <a:rPr lang="en-US" sz="3890">
                <a:solidFill>
                  <a:srgbClr val="D6801C"/>
                </a:solidFill>
                <a:latin typeface="Poppins Ultra-Bold"/>
              </a:rPr>
              <a:t>HOLISTIC PROGRESS CARD 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F2E76B36-2C82-AD28-676B-2EE07FDE7D5D}"/>
              </a:ext>
            </a:extLst>
          </p:cNvPr>
          <p:cNvSpPr txBox="1"/>
          <p:nvPr/>
        </p:nvSpPr>
        <p:spPr>
          <a:xfrm>
            <a:off x="1652466" y="1376206"/>
            <a:ext cx="3781534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2"/>
              </a:lnSpc>
              <a:spcBef>
                <a:spcPct val="0"/>
              </a:spcBef>
            </a:pPr>
            <a:r>
              <a:rPr lang="en-US" sz="2579" b="1">
                <a:solidFill>
                  <a:srgbClr val="D6801C"/>
                </a:solidFill>
                <a:latin typeface="Poppins Ultra-Bold"/>
              </a:rPr>
              <a:t>360 DEGREE REPORT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3467584-6576-73FB-EA08-67BBA29AFD36}"/>
              </a:ext>
            </a:extLst>
          </p:cNvPr>
          <p:cNvSpPr txBox="1"/>
          <p:nvPr/>
        </p:nvSpPr>
        <p:spPr>
          <a:xfrm>
            <a:off x="1585019" y="3845893"/>
            <a:ext cx="4924228" cy="88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2"/>
              </a:lnSpc>
              <a:spcBef>
                <a:spcPct val="0"/>
              </a:spcBef>
            </a:pPr>
            <a:r>
              <a:rPr lang="en-US" sz="2579" b="1">
                <a:solidFill>
                  <a:srgbClr val="D6801C"/>
                </a:solidFill>
                <a:latin typeface="Poppins Ultra-Bold"/>
              </a:rPr>
              <a:t>Important link between home and school 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862858B-0C38-790B-73FA-6553EAE6E882}"/>
              </a:ext>
            </a:extLst>
          </p:cNvPr>
          <p:cNvSpPr txBox="1"/>
          <p:nvPr/>
        </p:nvSpPr>
        <p:spPr>
          <a:xfrm>
            <a:off x="7128894" y="1468555"/>
            <a:ext cx="4471511" cy="88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2"/>
              </a:lnSpc>
              <a:spcBef>
                <a:spcPct val="0"/>
              </a:spcBef>
            </a:pPr>
            <a:r>
              <a:rPr lang="en-US" sz="2579" b="1">
                <a:solidFill>
                  <a:srgbClr val="D6801C"/>
                </a:solidFill>
                <a:latin typeface="Poppins Ultra-Bold"/>
              </a:rPr>
              <a:t>Self-assessment and Peer assessment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7BE120EF-009B-E325-96DD-40FFC61EF6CE}"/>
              </a:ext>
            </a:extLst>
          </p:cNvPr>
          <p:cNvSpPr txBox="1"/>
          <p:nvPr/>
        </p:nvSpPr>
        <p:spPr>
          <a:xfrm>
            <a:off x="7224042" y="3845893"/>
            <a:ext cx="3705029" cy="88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2"/>
              </a:lnSpc>
              <a:spcBef>
                <a:spcPct val="0"/>
              </a:spcBef>
            </a:pPr>
            <a:r>
              <a:rPr lang="en-US" sz="2579" b="1">
                <a:solidFill>
                  <a:srgbClr val="D6801C"/>
                </a:solidFill>
                <a:latin typeface="Poppins Ultra-Bold"/>
              </a:rPr>
              <a:t>Tool for teachers &amp; parents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3A8D82DA-C538-7A9E-D05D-97949415D8E8}"/>
              </a:ext>
            </a:extLst>
          </p:cNvPr>
          <p:cNvSpPr txBox="1"/>
          <p:nvPr/>
        </p:nvSpPr>
        <p:spPr>
          <a:xfrm>
            <a:off x="1585019" y="4889599"/>
            <a:ext cx="4281219" cy="961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1"/>
              </a:lnSpc>
              <a:spcBef>
                <a:spcPct val="0"/>
              </a:spcBef>
            </a:pPr>
            <a:r>
              <a:rPr lang="en-US" sz="1337">
                <a:solidFill>
                  <a:srgbClr val="292828"/>
                </a:solidFill>
                <a:latin typeface="Poppins Medium"/>
              </a:rPr>
              <a:t>HPC will be accompanied by parent-teacher meetings in order to actively involve parents in their children’s holistic education and development. 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9ED3B9B1-9580-A8A5-EC77-0E31D8437E8C}"/>
              </a:ext>
            </a:extLst>
          </p:cNvPr>
          <p:cNvSpPr txBox="1"/>
          <p:nvPr/>
        </p:nvSpPr>
        <p:spPr>
          <a:xfrm>
            <a:off x="7224041" y="4889599"/>
            <a:ext cx="4281219" cy="71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1"/>
              </a:lnSpc>
              <a:spcBef>
                <a:spcPct val="0"/>
              </a:spcBef>
            </a:pPr>
            <a:r>
              <a:rPr lang="en-US" sz="1337">
                <a:solidFill>
                  <a:srgbClr val="292828"/>
                </a:solidFill>
                <a:latin typeface="Poppins Medium"/>
              </a:rPr>
              <a:t>HPC would also provide teachers and parents with valuable information on how to support each student in and out of the classroom. 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971E0A65-1B13-3B0F-AB1A-79063F11804E}"/>
              </a:ext>
            </a:extLst>
          </p:cNvPr>
          <p:cNvSpPr txBox="1"/>
          <p:nvPr/>
        </p:nvSpPr>
        <p:spPr>
          <a:xfrm>
            <a:off x="7224041" y="2319512"/>
            <a:ext cx="4281219" cy="120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1"/>
              </a:lnSpc>
              <a:spcBef>
                <a:spcPct val="0"/>
              </a:spcBef>
            </a:pPr>
            <a:r>
              <a:rPr lang="en-US" sz="1337">
                <a:solidFill>
                  <a:srgbClr val="292828"/>
                </a:solidFill>
                <a:latin typeface="Poppins Medium"/>
              </a:rPr>
              <a:t>HPC includes self-assessment and peer assessment, and progress of the child in project-based and inquiry-based learning, quizzes, role plays, group work, portfolios, etc., along with teacher assessment. </a:t>
            </a:r>
          </a:p>
        </p:txBody>
      </p:sp>
      <p:pic>
        <p:nvPicPr>
          <p:cNvPr id="28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F84F841-112C-3D6A-58B6-82327A17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70126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F2AF7D-79E0-DA55-BD73-66F9F8C59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433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F4EDA-7330-9959-9551-946E177C9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02BF894-7C85-A604-8471-D01E69C5EB4C}"/>
              </a:ext>
            </a:extLst>
          </p:cNvPr>
          <p:cNvSpPr txBox="1"/>
          <p:nvPr/>
        </p:nvSpPr>
        <p:spPr>
          <a:xfrm>
            <a:off x="1" y="150355"/>
            <a:ext cx="12191999" cy="13928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88"/>
              </a:lnSpc>
            </a:pPr>
            <a:endParaRPr lang="en-US" sz="4657">
              <a:latin typeface="Poppins Ultra-Bold"/>
            </a:endParaRPr>
          </a:p>
          <a:p>
            <a:pPr algn="ctr">
              <a:lnSpc>
                <a:spcPts val="5588"/>
              </a:lnSpc>
            </a:pPr>
            <a:r>
              <a:rPr lang="en-US" sz="4657">
                <a:latin typeface="Poppins Ultra-Bold"/>
              </a:rPr>
              <a:t>Non-Hierarchical and Neutral icons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C156550-F3A5-FADC-91AA-4A5A1928F200}"/>
              </a:ext>
            </a:extLst>
          </p:cNvPr>
          <p:cNvSpPr/>
          <p:nvPr/>
        </p:nvSpPr>
        <p:spPr>
          <a:xfrm>
            <a:off x="1803435" y="1703294"/>
            <a:ext cx="1990347" cy="1761022"/>
          </a:xfrm>
          <a:custGeom>
            <a:avLst/>
            <a:gdLst/>
            <a:ahLst/>
            <a:cxnLst/>
            <a:rect l="l" t="t" r="r" b="b"/>
            <a:pathLst>
              <a:path w="3512874" h="3504092">
                <a:moveTo>
                  <a:pt x="0" y="0"/>
                </a:moveTo>
                <a:lnTo>
                  <a:pt x="3512874" y="0"/>
                </a:lnTo>
                <a:lnTo>
                  <a:pt x="3512874" y="3504092"/>
                </a:lnTo>
                <a:lnTo>
                  <a:pt x="0" y="3504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FCEF971-2D8C-2908-B730-B1D870375A7E}"/>
              </a:ext>
            </a:extLst>
          </p:cNvPr>
          <p:cNvSpPr/>
          <p:nvPr/>
        </p:nvSpPr>
        <p:spPr>
          <a:xfrm>
            <a:off x="4932132" y="1735468"/>
            <a:ext cx="2105161" cy="1835207"/>
          </a:xfrm>
          <a:custGeom>
            <a:avLst/>
            <a:gdLst/>
            <a:ahLst/>
            <a:cxnLst/>
            <a:rect l="l" t="t" r="r" b="b"/>
            <a:pathLst>
              <a:path w="3512874" h="3504092">
                <a:moveTo>
                  <a:pt x="0" y="0"/>
                </a:moveTo>
                <a:lnTo>
                  <a:pt x="3512874" y="0"/>
                </a:lnTo>
                <a:lnTo>
                  <a:pt x="3512874" y="3504092"/>
                </a:lnTo>
                <a:lnTo>
                  <a:pt x="0" y="3504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73EA392-A819-80D0-C2B3-3CA38F091DEB}"/>
              </a:ext>
            </a:extLst>
          </p:cNvPr>
          <p:cNvSpPr/>
          <p:nvPr/>
        </p:nvSpPr>
        <p:spPr>
          <a:xfrm>
            <a:off x="8258316" y="1807368"/>
            <a:ext cx="1917180" cy="1835207"/>
          </a:xfrm>
          <a:custGeom>
            <a:avLst/>
            <a:gdLst/>
            <a:ahLst/>
            <a:cxnLst/>
            <a:rect l="l" t="t" r="r" b="b"/>
            <a:pathLst>
              <a:path w="3512874" h="3504092">
                <a:moveTo>
                  <a:pt x="0" y="0"/>
                </a:moveTo>
                <a:lnTo>
                  <a:pt x="3512874" y="0"/>
                </a:lnTo>
                <a:lnTo>
                  <a:pt x="3512874" y="3504092"/>
                </a:lnTo>
                <a:lnTo>
                  <a:pt x="0" y="3504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3F47E7A-1D31-2C21-EF85-3EC57B92B295}"/>
              </a:ext>
            </a:extLst>
          </p:cNvPr>
          <p:cNvSpPr txBox="1"/>
          <p:nvPr/>
        </p:nvSpPr>
        <p:spPr>
          <a:xfrm>
            <a:off x="1239676" y="3642575"/>
            <a:ext cx="2615206" cy="30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  <a:spcBef>
                <a:spcPct val="0"/>
              </a:spcBef>
            </a:pPr>
            <a:r>
              <a:rPr lang="en-US" sz="1871" b="1">
                <a:solidFill>
                  <a:srgbClr val="E85D0F"/>
                </a:solidFill>
                <a:latin typeface="Poppins Semi-Bold"/>
              </a:rPr>
              <a:t>Beginner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018328E-737C-A229-01CB-4C7036758035}"/>
              </a:ext>
            </a:extLst>
          </p:cNvPr>
          <p:cNvSpPr txBox="1"/>
          <p:nvPr/>
        </p:nvSpPr>
        <p:spPr>
          <a:xfrm>
            <a:off x="4748996" y="3642575"/>
            <a:ext cx="2615206" cy="30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  <a:spcBef>
                <a:spcPct val="0"/>
              </a:spcBef>
            </a:pPr>
            <a:r>
              <a:rPr lang="en-US" sz="1871" b="1">
                <a:solidFill>
                  <a:srgbClr val="E85D0F"/>
                </a:solidFill>
                <a:latin typeface="Poppins Semi-Bold"/>
              </a:rPr>
              <a:t>Progressing</a:t>
            </a:r>
            <a:r>
              <a:rPr lang="en-US" sz="1871">
                <a:solidFill>
                  <a:srgbClr val="E85D0F"/>
                </a:solidFill>
                <a:latin typeface="Poppins Semi-Bold"/>
              </a:rPr>
              <a:t>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4117738-0A6A-1449-5198-A88312C3444F}"/>
              </a:ext>
            </a:extLst>
          </p:cNvPr>
          <p:cNvSpPr txBox="1"/>
          <p:nvPr/>
        </p:nvSpPr>
        <p:spPr>
          <a:xfrm>
            <a:off x="8001488" y="3642575"/>
            <a:ext cx="2615206" cy="30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  <a:spcBef>
                <a:spcPct val="0"/>
              </a:spcBef>
            </a:pPr>
            <a:r>
              <a:rPr lang="en-US" sz="1871" b="1">
                <a:solidFill>
                  <a:srgbClr val="E85D0F"/>
                </a:solidFill>
                <a:latin typeface="Poppins Semi-Bold"/>
              </a:rPr>
              <a:t>Proficient</a:t>
            </a:r>
            <a:r>
              <a:rPr lang="en-US" sz="1871">
                <a:solidFill>
                  <a:srgbClr val="E85D0F"/>
                </a:solidFill>
                <a:latin typeface="Poppins Semi-Bold"/>
              </a:rPr>
              <a:t>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D079F8C-63E2-78FA-6A35-042B7E26AD07}"/>
              </a:ext>
            </a:extLst>
          </p:cNvPr>
          <p:cNvSpPr txBox="1"/>
          <p:nvPr/>
        </p:nvSpPr>
        <p:spPr>
          <a:xfrm>
            <a:off x="1023751" y="4272286"/>
            <a:ext cx="2615206" cy="9535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9"/>
              </a:lnSpc>
              <a:spcBef>
                <a:spcPct val="0"/>
              </a:spcBef>
            </a:pPr>
            <a:r>
              <a:rPr lang="en-US" sz="1363" b="1">
                <a:solidFill>
                  <a:srgbClr val="292828"/>
                </a:solidFill>
                <a:latin typeface="Poppins Bold"/>
              </a:rPr>
              <a:t>The student is at the beginning stage of target competency and needs a great deal of support and handholding.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A51CA61-E8C3-EF75-DD7C-8199BD19FE6C}"/>
              </a:ext>
            </a:extLst>
          </p:cNvPr>
          <p:cNvSpPr txBox="1"/>
          <p:nvPr/>
        </p:nvSpPr>
        <p:spPr>
          <a:xfrm>
            <a:off x="4961178" y="4272285"/>
            <a:ext cx="2615206" cy="11971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9"/>
              </a:lnSpc>
              <a:spcBef>
                <a:spcPct val="0"/>
              </a:spcBef>
            </a:pPr>
            <a:r>
              <a:rPr lang="en-US" sz="1363" b="1">
                <a:solidFill>
                  <a:srgbClr val="292828"/>
                </a:solidFill>
                <a:latin typeface="Poppins Bold"/>
              </a:rPr>
              <a:t>The student is able to meet some part of target competency independently but needs some (occasional) support and handholding.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5B293B6-790F-44E7-578E-5FCCF1B3D97C}"/>
              </a:ext>
            </a:extLst>
          </p:cNvPr>
          <p:cNvSpPr txBox="1"/>
          <p:nvPr/>
        </p:nvSpPr>
        <p:spPr>
          <a:xfrm>
            <a:off x="8292960" y="4272286"/>
            <a:ext cx="2473652" cy="9535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9"/>
              </a:lnSpc>
              <a:spcBef>
                <a:spcPct val="0"/>
              </a:spcBef>
            </a:pPr>
            <a:r>
              <a:rPr lang="en-US" sz="1363" b="1">
                <a:solidFill>
                  <a:srgbClr val="292828"/>
                </a:solidFill>
                <a:latin typeface="Poppins Bold"/>
              </a:rPr>
              <a:t>The student  is able to meet target competency independently, without any support. 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C3C84DB-2C5D-DDA0-4366-EA18D966CB87}"/>
              </a:ext>
            </a:extLst>
          </p:cNvPr>
          <p:cNvSpPr/>
          <p:nvPr/>
        </p:nvSpPr>
        <p:spPr>
          <a:xfrm>
            <a:off x="1989127" y="1840587"/>
            <a:ext cx="1649829" cy="1383794"/>
          </a:xfrm>
          <a:custGeom>
            <a:avLst/>
            <a:gdLst/>
            <a:ahLst/>
            <a:cxnLst/>
            <a:rect l="l" t="t" r="r" b="b"/>
            <a:pathLst>
              <a:path w="2474743" h="2075691">
                <a:moveTo>
                  <a:pt x="0" y="0"/>
                </a:moveTo>
                <a:lnTo>
                  <a:pt x="2474743" y="0"/>
                </a:lnTo>
                <a:lnTo>
                  <a:pt x="2474743" y="2075691"/>
                </a:lnTo>
                <a:lnTo>
                  <a:pt x="0" y="20756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7FDAA56-6C96-1577-4F48-E9B03C32B842}"/>
              </a:ext>
            </a:extLst>
          </p:cNvPr>
          <p:cNvSpPr/>
          <p:nvPr/>
        </p:nvSpPr>
        <p:spPr>
          <a:xfrm>
            <a:off x="5317611" y="2036183"/>
            <a:ext cx="1334202" cy="1272844"/>
          </a:xfrm>
          <a:custGeom>
            <a:avLst/>
            <a:gdLst/>
            <a:ahLst/>
            <a:cxnLst/>
            <a:rect l="l" t="t" r="r" b="b"/>
            <a:pathLst>
              <a:path w="2671129" h="2487489">
                <a:moveTo>
                  <a:pt x="0" y="0"/>
                </a:moveTo>
                <a:lnTo>
                  <a:pt x="2671129" y="0"/>
                </a:lnTo>
                <a:lnTo>
                  <a:pt x="2671129" y="2487489"/>
                </a:lnTo>
                <a:lnTo>
                  <a:pt x="0" y="24874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A57B5E5B-791F-75A0-E173-85CCC5878049}"/>
              </a:ext>
            </a:extLst>
          </p:cNvPr>
          <p:cNvSpPr/>
          <p:nvPr/>
        </p:nvSpPr>
        <p:spPr>
          <a:xfrm>
            <a:off x="8680654" y="2036183"/>
            <a:ext cx="1072504" cy="1392817"/>
          </a:xfrm>
          <a:custGeom>
            <a:avLst/>
            <a:gdLst/>
            <a:ahLst/>
            <a:cxnLst/>
            <a:rect l="l" t="t" r="r" b="b"/>
            <a:pathLst>
              <a:path w="2152925" h="2660919">
                <a:moveTo>
                  <a:pt x="0" y="0"/>
                </a:moveTo>
                <a:lnTo>
                  <a:pt x="2152925" y="0"/>
                </a:lnTo>
                <a:lnTo>
                  <a:pt x="2152925" y="2660919"/>
                </a:lnTo>
                <a:lnTo>
                  <a:pt x="0" y="26609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F7FD542-420B-2A70-25F1-C29291F2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70126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559D664-2FC8-28F5-464F-BBC21EE1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228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2F4EDA-7330-9959-9551-946E177C9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F7FD542-420B-2A70-25F1-C29291F2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70126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559D664-2FC8-28F5-464F-BBC21EE1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diagram of a child development goal&#10;&#10;Description automatically generated">
            <a:extLst>
              <a:ext uri="{FF2B5EF4-FFF2-40B4-BE49-F238E27FC236}">
                <a16:creationId xmlns:a16="http://schemas.microsoft.com/office/drawing/2014/main" id="{777C375E-E4F8-9F72-406C-325E6DC481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4" r="102" b="23327"/>
          <a:stretch/>
        </p:blipFill>
        <p:spPr>
          <a:xfrm>
            <a:off x="1093303" y="158906"/>
            <a:ext cx="9855613" cy="3734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38E68-B727-F738-F8F2-AD7BEE18ACC1}"/>
              </a:ext>
            </a:extLst>
          </p:cNvPr>
          <p:cNvSpPr txBox="1"/>
          <p:nvPr/>
        </p:nvSpPr>
        <p:spPr>
          <a:xfrm>
            <a:off x="1177971" y="4074150"/>
            <a:ext cx="314103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This goal continues to provide experience for health and well-being, physical and motor development, socio-emotional development, nutrition, hygienic practices and safety.</a:t>
            </a: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6E271-BC42-EC78-81C2-B3797B178347}"/>
              </a:ext>
            </a:extLst>
          </p:cNvPr>
          <p:cNvSpPr txBox="1"/>
          <p:nvPr/>
        </p:nvSpPr>
        <p:spPr>
          <a:xfrm>
            <a:off x="4524145" y="4074150"/>
            <a:ext cx="314103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Once the foundation of language and literacy are laid, this goals lead to subjects like – English, Hindi, Sanskrit,  Spanish and German</a:t>
            </a:r>
            <a:endParaRPr lang="en-US" sz="2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2206B-0C8E-B2A0-1BA2-D84E9309D924}"/>
              </a:ext>
            </a:extLst>
          </p:cNvPr>
          <p:cNvSpPr txBox="1"/>
          <p:nvPr/>
        </p:nvSpPr>
        <p:spPr>
          <a:xfrm>
            <a:off x="7881362" y="4029976"/>
            <a:ext cx="314103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Children become involved learners and connect with their immediate environment.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099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786D-D18A-1AB7-01C9-A4FABF1B9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80B7D-24AD-FDE1-F332-B87217EC24E3}"/>
              </a:ext>
            </a:extLst>
          </p:cNvPr>
          <p:cNvSpPr txBox="1"/>
          <p:nvPr/>
        </p:nvSpPr>
        <p:spPr>
          <a:xfrm>
            <a:off x="283872" y="2076085"/>
            <a:ext cx="284691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N" sz="3600" b="1">
                <a:solidFill>
                  <a:schemeClr val="accent2"/>
                </a:solidFill>
                <a:latin typeface="Calibri"/>
                <a:cs typeface="Calibri"/>
              </a:rPr>
              <a:t>HOLISTIC </a:t>
            </a:r>
            <a:endParaRPr lang="en-US">
              <a:solidFill>
                <a:schemeClr val="accent2"/>
              </a:solidFill>
              <a:latin typeface="Calibri"/>
              <a:cs typeface="Calibri"/>
            </a:endParaRPr>
          </a:p>
          <a:p>
            <a:r>
              <a:rPr lang="en-IN" sz="3600" b="1">
                <a:solidFill>
                  <a:schemeClr val="accent2"/>
                </a:solidFill>
                <a:latin typeface="Calibri"/>
                <a:cs typeface="Calibri"/>
              </a:rPr>
              <a:t>PROGRESS </a:t>
            </a:r>
            <a:endParaRPr lang="en-IN">
              <a:solidFill>
                <a:schemeClr val="accent2"/>
              </a:solidFill>
              <a:latin typeface="Calibri"/>
              <a:cs typeface="Calibri"/>
            </a:endParaRPr>
          </a:p>
          <a:p>
            <a:r>
              <a:rPr lang="en-IN" sz="3600" b="1">
                <a:solidFill>
                  <a:schemeClr val="accent2"/>
                </a:solidFill>
                <a:latin typeface="Calibri"/>
                <a:cs typeface="Calibri"/>
              </a:rPr>
              <a:t>CARD</a:t>
            </a:r>
            <a:endParaRPr lang="en-IN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4F37A-27B2-59F4-18AB-D5EB5D62B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11372" r="1" b="25490"/>
          <a:stretch/>
        </p:blipFill>
        <p:spPr>
          <a:xfrm>
            <a:off x="2759052" y="71982"/>
            <a:ext cx="7416538" cy="6711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BEAAD3B-1017-958C-E4D0-8CDC0249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70126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4DDF14-DBDF-FE46-CF0A-74EF4509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774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786D-D18A-1AB7-01C9-A4FABF1B9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80B7D-24AD-FDE1-F332-B87217EC24E3}"/>
              </a:ext>
            </a:extLst>
          </p:cNvPr>
          <p:cNvSpPr txBox="1"/>
          <p:nvPr/>
        </p:nvSpPr>
        <p:spPr>
          <a:xfrm>
            <a:off x="3099959" y="132950"/>
            <a:ext cx="63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>
                <a:solidFill>
                  <a:schemeClr val="accent2"/>
                </a:solidFill>
              </a:rPr>
              <a:t>HOLISTIC PROGRESS CARD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24B59-C072-06C3-201A-076233731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634" r="2650" b="53930"/>
          <a:stretch/>
        </p:blipFill>
        <p:spPr>
          <a:xfrm>
            <a:off x="2403930" y="731656"/>
            <a:ext cx="7231015" cy="5835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BEAAD3B-1017-958C-E4D0-8CDC0249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70126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4DDF14-DBDF-FE46-CF0A-74EF4509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73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786D-D18A-1AB7-01C9-A4FABF1B9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80B7D-24AD-FDE1-F332-B87217EC24E3}"/>
              </a:ext>
            </a:extLst>
          </p:cNvPr>
          <p:cNvSpPr txBox="1"/>
          <p:nvPr/>
        </p:nvSpPr>
        <p:spPr>
          <a:xfrm>
            <a:off x="3044742" y="132432"/>
            <a:ext cx="63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>
                <a:solidFill>
                  <a:schemeClr val="accent2"/>
                </a:solidFill>
              </a:rPr>
              <a:t>HOLISTIC PROGRESS CARD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3C2539-C1A9-3F38-7911-2737710A9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10588" r="4394" b="33202"/>
          <a:stretch/>
        </p:blipFill>
        <p:spPr>
          <a:xfrm>
            <a:off x="3120202" y="853087"/>
            <a:ext cx="5555340" cy="587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BEAAD3B-1017-958C-E4D0-8CDC0249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70126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4DDF14-DBDF-FE46-CF0A-74EF4509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9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786D-D18A-1AB7-01C9-A4FABF1B9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80B7D-24AD-FDE1-F332-B87217EC24E3}"/>
              </a:ext>
            </a:extLst>
          </p:cNvPr>
          <p:cNvSpPr txBox="1"/>
          <p:nvPr/>
        </p:nvSpPr>
        <p:spPr>
          <a:xfrm>
            <a:off x="3044742" y="132432"/>
            <a:ext cx="63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>
                <a:solidFill>
                  <a:schemeClr val="accent2"/>
                </a:solidFill>
              </a:rPr>
              <a:t>HOLISTIC PROGRESS CARD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A5E1C-E758-6643-5BE7-F3B030A0C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b="49020"/>
          <a:stretch/>
        </p:blipFill>
        <p:spPr>
          <a:xfrm>
            <a:off x="2779363" y="784867"/>
            <a:ext cx="6608968" cy="589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BEAAD3B-1017-958C-E4D0-8CDC0249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70126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4DDF14-DBDF-FE46-CF0A-74EF4509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71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786D-D18A-1AB7-01C9-A4FABF1B9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780B7D-24AD-FDE1-F332-B87217EC24E3}"/>
              </a:ext>
            </a:extLst>
          </p:cNvPr>
          <p:cNvSpPr txBox="1"/>
          <p:nvPr/>
        </p:nvSpPr>
        <p:spPr>
          <a:xfrm>
            <a:off x="3000568" y="132432"/>
            <a:ext cx="63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>
                <a:solidFill>
                  <a:schemeClr val="accent2"/>
                </a:solidFill>
              </a:rPr>
              <a:t>HOLISTIC PROGRESS CARD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817A79-13BF-F498-2DBF-FB21FA209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0196" r="7879" b="25119"/>
          <a:stretch/>
        </p:blipFill>
        <p:spPr>
          <a:xfrm>
            <a:off x="2691014" y="782398"/>
            <a:ext cx="6697317" cy="587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BEAAD3B-1017-958C-E4D0-8CDC0249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4" y="70126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4DDF14-DBDF-FE46-CF0A-74EF4509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66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880DD-28E1-E152-6BD5-AC699AE51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AE86545D-FA6F-D67D-3D9C-1951123A6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868C85E8-7852-C7D6-94DF-E08FFC566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DA07F5E-C760-3D1C-74BB-7C7C2C1D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809438-731F-F6C3-920D-ED5978B9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4A11BF-2AD0-AF3A-379B-6EB661660604}"/>
              </a:ext>
            </a:extLst>
          </p:cNvPr>
          <p:cNvSpPr/>
          <p:nvPr/>
        </p:nvSpPr>
        <p:spPr>
          <a:xfrm>
            <a:off x="2790435" y="600966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 cap="small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GENERAL GUIDELINES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3D7E00-0A4A-5E96-804D-381C9C63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68" y="2298394"/>
            <a:ext cx="9003636" cy="439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01" rIns="91421" bIns="45701" anchor="t"/>
          <a:lstStyle>
            <a:lvl1pPr marL="147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altLang="en-US" sz="2400" ker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 Assessments and Examinations are mandatory. 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endParaRPr lang="en-IN" altLang="en-US" sz="2400" ker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IN" altLang="en-US" sz="2400" ker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The School has a No-Retest Policy.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IN" altLang="en-US" sz="2400" ker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IN" sz="2400" ker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3. In case of illness or emergencies during an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IN" sz="2400" ker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   exam, a Doctor’s certificate must be produced. </a:t>
            </a:r>
            <a:endParaRPr lang="en-IN" sz="2400" ker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As per CBSE rules, a student must have 75%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US" sz="2400" kern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    attendance to be able to appear in the Final Examinations.</a:t>
            </a:r>
          </a:p>
        </p:txBody>
      </p:sp>
      <p:pic>
        <p:nvPicPr>
          <p:cNvPr id="5" name="Picture 2" descr="Rules Clipart Images | Free Download | PNG Transparent Background - Pngtree">
            <a:extLst>
              <a:ext uri="{FF2B5EF4-FFF2-40B4-BE49-F238E27FC236}">
                <a16:creationId xmlns:a16="http://schemas.microsoft.com/office/drawing/2014/main" id="{C6FB0241-D2FF-9A71-62B2-28933588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04" y="2176916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5666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89A5F-DEEF-B1B8-DBCF-2034D7C3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F0F70F26-43EB-E2C6-FD13-80EE1288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6297C-7D87-A004-715C-5A065D429C55}"/>
              </a:ext>
            </a:extLst>
          </p:cNvPr>
          <p:cNvSpPr txBox="1"/>
          <p:nvPr/>
        </p:nvSpPr>
        <p:spPr>
          <a:xfrm>
            <a:off x="676672" y="694410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800" b="1" cap="small">
                <a:latin typeface="+mj-lt"/>
                <a:ea typeface="+mj-ea"/>
                <a:cs typeface="+mj-cs"/>
              </a:rPr>
              <a:t>FACILITATORS</a:t>
            </a:r>
          </a:p>
        </p:txBody>
      </p:sp>
      <p:sp>
        <p:nvSpPr>
          <p:cNvPr id="14348" name="sketch line">
            <a:extLst>
              <a:ext uri="{FF2B5EF4-FFF2-40B4-BE49-F238E27FC236}">
                <a16:creationId xmlns:a16="http://schemas.microsoft.com/office/drawing/2014/main" id="{480F30E6-301A-CAF1-F85E-A9A160E86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D29770DC-D3E5-D233-1506-C0D75BF0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1358900"/>
            <a:ext cx="763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IN" altLang="en-US" sz="2400">
                <a:solidFill>
                  <a:srgbClr val="FFFFFF"/>
                </a:solidFill>
                <a:cs typeface="Calibri" panose="020F0502020204030204" pitchFamily="34" charset="0"/>
              </a:rPr>
              <a:t>             </a:t>
            </a:r>
            <a:endParaRPr lang="en-IN" altLang="en-US" sz="2400" b="1" u="sng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0211CEF-6D1D-3293-7AD7-2F904009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C68034-A6EC-E7A3-1327-ECC3F8D5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F236A7-4D02-376C-AD42-6600C545B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51124"/>
              </p:ext>
            </p:extLst>
          </p:nvPr>
        </p:nvGraphicFramePr>
        <p:xfrm>
          <a:off x="2038196" y="2329738"/>
          <a:ext cx="8467549" cy="11378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67549">
                  <a:extLst>
                    <a:ext uri="{9D8B030D-6E8A-4147-A177-3AD203B41FA5}">
                      <a16:colId xmlns:a16="http://schemas.microsoft.com/office/drawing/2014/main" val="4038907213"/>
                    </a:ext>
                  </a:extLst>
                </a:gridCol>
              </a:tblGrid>
              <a:tr h="1137857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Mentor : Ms. Neelu Singh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300"/>
                        <a:t>Email : </a:t>
                      </a:r>
                      <a:r>
                        <a:rPr lang="en-US" sz="3300">
                          <a:hlinkClick r:id="rId5"/>
                        </a:rPr>
                        <a:t>neelu.s@ridgevalleyschool.org</a:t>
                      </a:r>
                      <a:r>
                        <a:rPr lang="en-US" sz="3300"/>
                        <a:t> </a:t>
                      </a:r>
                    </a:p>
                  </a:txBody>
                  <a:tcPr marL="94298" marR="94298" marT="47149" marB="471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7677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701E06-0499-A1A7-D925-546572A8D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69554"/>
              </p:ext>
            </p:extLst>
          </p:nvPr>
        </p:nvGraphicFramePr>
        <p:xfrm>
          <a:off x="2082370" y="3765390"/>
          <a:ext cx="8467549" cy="11378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67549">
                  <a:extLst>
                    <a:ext uri="{9D8B030D-6E8A-4147-A177-3AD203B41FA5}">
                      <a16:colId xmlns:a16="http://schemas.microsoft.com/office/drawing/2014/main" val="4038907213"/>
                    </a:ext>
                  </a:extLst>
                </a:gridCol>
              </a:tblGrid>
              <a:tr h="1137857"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Class Teacher VI A : Ms. Her Simran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300"/>
                        <a:t>Email : </a:t>
                      </a:r>
                      <a:r>
                        <a:rPr lang="en-US" sz="3300" b="0" i="0" u="none" strike="noStrike" noProof="0">
                          <a:latin typeface="Aptos"/>
                          <a:hlinkClick r:id="rId6"/>
                        </a:rPr>
                        <a:t>hersimran.k@ridgevalleyschool.org</a:t>
                      </a:r>
                      <a:r>
                        <a:rPr lang="en-US" sz="3300" b="0" i="0" u="none" strike="noStrike" noProof="0">
                          <a:latin typeface="Aptos"/>
                        </a:rPr>
                        <a:t> </a:t>
                      </a:r>
                    </a:p>
                  </a:txBody>
                  <a:tcPr marL="94298" marR="94298" marT="47149" marB="471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7677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3C1893-6B70-24E8-7B48-7E7C32EA9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34757"/>
              </p:ext>
            </p:extLst>
          </p:nvPr>
        </p:nvGraphicFramePr>
        <p:xfrm>
          <a:off x="2082370" y="5267303"/>
          <a:ext cx="8467549" cy="113785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67549">
                  <a:extLst>
                    <a:ext uri="{9D8B030D-6E8A-4147-A177-3AD203B41FA5}">
                      <a16:colId xmlns:a16="http://schemas.microsoft.com/office/drawing/2014/main" val="4038907213"/>
                    </a:ext>
                  </a:extLst>
                </a:gridCol>
              </a:tblGrid>
              <a:tr h="113785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3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Class Teacher VI B</a:t>
                      </a:r>
                      <a:r>
                        <a:rPr lang="en-US" sz="3300"/>
                        <a:t> : Ms. Archna Jain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300"/>
                        <a:t>Email : </a:t>
                      </a:r>
                      <a:r>
                        <a:rPr lang="en-US" sz="3300" b="0" i="0" u="none" strike="noStrike" noProof="0">
                          <a:latin typeface="Aptos"/>
                          <a:hlinkClick r:id="rId7"/>
                        </a:rPr>
                        <a:t>archna.j@ridgevalleyschool.org</a:t>
                      </a:r>
                      <a:r>
                        <a:rPr lang="en-US" sz="3300" b="0" i="0" u="none" strike="noStrike" noProof="0">
                          <a:latin typeface="Aptos"/>
                        </a:rPr>
                        <a:t> </a:t>
                      </a:r>
                    </a:p>
                  </a:txBody>
                  <a:tcPr marL="94298" marR="94298" marT="47149" marB="471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7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03482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9B0A6-2F8D-BFE3-CF9F-9440852C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3F9B4BD5-8E0D-CC3C-3C7C-A0F5512C6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519AF9-4D60-BF56-B43C-874359A5B583}"/>
              </a:ext>
            </a:extLst>
          </p:cNvPr>
          <p:cNvSpPr/>
          <p:nvPr/>
        </p:nvSpPr>
        <p:spPr>
          <a:xfrm>
            <a:off x="1842747" y="659485"/>
            <a:ext cx="10123828" cy="773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cap="small" spc="-120">
                <a:latin typeface="Arial" panose="020B0604020202020204" pitchFamily="34" charset="0"/>
                <a:cs typeface="Arial" panose="020B0604020202020204" pitchFamily="34" charset="0"/>
              </a:rPr>
              <a:t>      </a:t>
            </a:r>
            <a:r>
              <a:rPr lang="en-US" sz="4000" b="1" cap="small">
                <a:latin typeface="+mj-lt"/>
                <a:ea typeface="+mj-ea"/>
                <a:cs typeface="+mj-cs"/>
              </a:rPr>
              <a:t>CHECKING SCHOLASTIC AREAS</a:t>
            </a:r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4B47173F-1772-6A32-BD8E-4EBABBEC6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9041F72-6EC0-3565-089B-9AA9469F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D93B57-F6C3-3CF8-58D0-E455662D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265;p33">
            <a:extLst>
              <a:ext uri="{FF2B5EF4-FFF2-40B4-BE49-F238E27FC236}">
                <a16:creationId xmlns:a16="http://schemas.microsoft.com/office/drawing/2014/main" id="{27EF8969-2E98-3C37-AB44-4DF952A0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935" y="1751742"/>
            <a:ext cx="12192000" cy="150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01" rIns="91421" bIns="45701"/>
          <a:lstStyle>
            <a:lvl1pPr marL="457200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93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49225" indent="0" eaLnBrk="1" hangingPunct="1">
              <a:spcBef>
                <a:spcPts val="600"/>
              </a:spcBef>
              <a:buClr>
                <a:srgbClr val="50B4C8"/>
              </a:buClr>
              <a:buSzPts val="1300"/>
            </a:pPr>
            <a:r>
              <a:rPr lang="en-IN" alt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Parents to check weekly report every Friday on the </a:t>
            </a:r>
            <a:r>
              <a:rPr lang="en-IN" altLang="en-US" sz="2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Edunext</a:t>
            </a:r>
            <a:r>
              <a:rPr lang="en-IN" alt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ERP for:-</a:t>
            </a:r>
          </a:p>
          <a:p>
            <a:pPr lvl="1" eaLnBrk="1" hangingPunct="1"/>
            <a:r>
              <a:rPr lang="en-IN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Home reinforcements - for a recap of the topics covered in school.</a:t>
            </a:r>
          </a:p>
          <a:p>
            <a:pPr lvl="1" eaLnBrk="1" hangingPunct="1"/>
            <a:r>
              <a:rPr lang="en-IN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General reminders - having important dates and upcoming events.</a:t>
            </a:r>
          </a:p>
          <a:p>
            <a:pPr lvl="1" eaLnBrk="1" hangingPunct="1"/>
            <a:r>
              <a:rPr lang="en-IN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Activities done over the week.</a:t>
            </a:r>
          </a:p>
        </p:txBody>
      </p:sp>
      <p:pic>
        <p:nvPicPr>
          <p:cNvPr id="7" name="Picture 7" descr="Table">
            <a:extLst>
              <a:ext uri="{FF2B5EF4-FFF2-40B4-BE49-F238E27FC236}">
                <a16:creationId xmlns:a16="http://schemas.microsoft.com/office/drawing/2014/main" id="{E44DB43A-3675-3910-1EFD-D5ACB1178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111" y="3153377"/>
            <a:ext cx="9898855" cy="34784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34392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F1B9-0867-75E1-A81B-BA73048E9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A0BE55A2-0EA3-F678-B14A-BA0934FF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2A3F8B84-6EB3-828F-69F2-43586E4BC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D5DED2C-465C-78F2-552A-E133511C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AC927F-9471-8EE0-ECF1-661D3054B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80638-AE10-9589-B364-7772913D9B39}"/>
              </a:ext>
            </a:extLst>
          </p:cNvPr>
          <p:cNvSpPr txBox="1"/>
          <p:nvPr/>
        </p:nvSpPr>
        <p:spPr>
          <a:xfrm>
            <a:off x="190501" y="2873991"/>
            <a:ext cx="1180588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Open Sans"/>
              <a:ea typeface="Open Sans"/>
              <a:cs typeface="Open Sans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400">
                <a:latin typeface="Open Sans"/>
                <a:ea typeface="Open Sans"/>
                <a:cs typeface="Open Sans"/>
              </a:rPr>
              <a:t>EDUNEXT ERP – This domain helps to connect with the school daily. Information such as homework, weekly reports, circulars, results etc. are uploaded on a regular basis.  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sz="2400">
              <a:latin typeface="Open Sans"/>
              <a:ea typeface="Open Sans"/>
              <a:cs typeface="Open San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Open Sans"/>
                <a:ea typeface="Open Sans"/>
                <a:cs typeface="Open Sans"/>
              </a:rPr>
              <a:t>     </a:t>
            </a:r>
            <a:r>
              <a:rPr lang="en-US" sz="24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Note : Parents should download the application on their personal mobile</a:t>
            </a:r>
            <a:r>
              <a:rPr lang="en-US" sz="2400" b="1" dirty="0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4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Open Sans"/>
                <a:ea typeface="Open Sans"/>
                <a:cs typeface="Open Sans"/>
              </a:rPr>
              <a:t>                 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Open Sans"/>
                <a:ea typeface="Open Sans"/>
                <a:cs typeface="Open Sans"/>
              </a:rPr>
              <a:t>2. Parent Teacher Meetings (PTM)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Open Sans"/>
              <a:ea typeface="Open Sans"/>
              <a:cs typeface="Open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Open Sans"/>
                <a:ea typeface="Open Sans"/>
                <a:cs typeface="Open Sans"/>
              </a:rPr>
              <a:t>3. Working Saturdays (Twice in a month)</a:t>
            </a:r>
          </a:p>
        </p:txBody>
      </p:sp>
      <p:pic>
        <p:nvPicPr>
          <p:cNvPr id="6" name="Picture 2" descr="The Power of Effective Communication">
            <a:extLst>
              <a:ext uri="{FF2B5EF4-FFF2-40B4-BE49-F238E27FC236}">
                <a16:creationId xmlns:a16="http://schemas.microsoft.com/office/drawing/2014/main" id="{A7B4CEC5-E1FE-9D19-3F4C-59C1A7CC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27" y="118950"/>
            <a:ext cx="6691992" cy="28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1233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9E484-4D06-28A1-0A65-1675931A1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B4369E6A-1F39-E003-D328-C80C61367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6D9F8B80-7C08-4C3B-EA93-6A1F758AA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6CDB46B-FB00-E6E5-EBC7-76CB3370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D2C6073-F639-50D6-0F48-7FDEA3D44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3ECA6B-C292-7FFF-47FE-C187BE74D1F3}"/>
              </a:ext>
            </a:extLst>
          </p:cNvPr>
          <p:cNvSpPr/>
          <p:nvPr/>
        </p:nvSpPr>
        <p:spPr>
          <a:xfrm>
            <a:off x="1523027" y="43682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kern="0" cap="small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ATTENDANCE &amp; LEAVE PROCEDURE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F69A5-E9CC-C09F-9667-23C60063A48C}"/>
              </a:ext>
            </a:extLst>
          </p:cNvPr>
          <p:cNvSpPr txBox="1"/>
          <p:nvPr/>
        </p:nvSpPr>
        <p:spPr>
          <a:xfrm>
            <a:off x="351169" y="1151326"/>
            <a:ext cx="1178308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48590" eaLnBrk="1" fontAlgn="auto" hangingPunct="1">
              <a:buSzPct val="60000"/>
              <a:defRPr sz="1800"/>
            </a:pPr>
            <a:r>
              <a:rPr lang="en-US" sz="2400">
                <a:latin typeface="Open sans"/>
                <a:ea typeface="Open sans"/>
                <a:cs typeface="Open sans"/>
              </a:rPr>
              <a:t>Regularity to School is important for the overall development of the child. </a:t>
            </a:r>
            <a:endParaRPr lang="en-US" sz="2400"/>
          </a:p>
          <a:p>
            <a:pPr marL="148590" indent="0" eaLnBrk="1" fontAlgn="auto" hangingPunct="1">
              <a:buSzPct val="60000"/>
              <a:buFont typeface="Noto Sans Symbols"/>
              <a:buNone/>
              <a:defRPr sz="1800"/>
            </a:pP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E185E5-AA7F-1990-D745-B9A7A764D01C}"/>
              </a:ext>
            </a:extLst>
          </p:cNvPr>
          <p:cNvSpPr/>
          <p:nvPr/>
        </p:nvSpPr>
        <p:spPr>
          <a:xfrm>
            <a:off x="1659324" y="2314684"/>
            <a:ext cx="2904557" cy="21528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Child does not attend school for   1-3 days due to any family event/ travel or on medical ground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4C4A9C-3847-9D91-68C8-4D431B3FD84B}"/>
              </a:ext>
            </a:extLst>
          </p:cNvPr>
          <p:cNvSpPr/>
          <p:nvPr/>
        </p:nvSpPr>
        <p:spPr>
          <a:xfrm>
            <a:off x="1817539" y="4947295"/>
            <a:ext cx="2846062" cy="16511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Child does not attend school for more than 3 days(Planned Vacations/Family Events)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1442B2-B419-8BCF-CFBE-AF8347F8C6AE}"/>
              </a:ext>
            </a:extLst>
          </p:cNvPr>
          <p:cNvSpPr/>
          <p:nvPr/>
        </p:nvSpPr>
        <p:spPr>
          <a:xfrm>
            <a:off x="8641160" y="4669194"/>
            <a:ext cx="2972796" cy="1890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Application for leave needs to be mandatorily submitted to the PRINCIPAL for approval via the Class Teacher prior the event.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684E0D-0519-D792-79AC-9CC8D57427A1}"/>
              </a:ext>
            </a:extLst>
          </p:cNvPr>
          <p:cNvSpPr/>
          <p:nvPr/>
        </p:nvSpPr>
        <p:spPr>
          <a:xfrm>
            <a:off x="8583305" y="2167785"/>
            <a:ext cx="3094275" cy="22979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Application for leave needs to be mandatorily submitted to the Class Teacher via E-mail. If on medical ground the child must produce the Doctor’s certificate. </a:t>
            </a:r>
            <a:endParaRPr lang="en-US" sz="16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22B99F-B358-3655-E009-7C0363FE6AE8}"/>
              </a:ext>
            </a:extLst>
          </p:cNvPr>
          <p:cNvCxnSpPr>
            <a:cxnSpLocks/>
          </p:cNvCxnSpPr>
          <p:nvPr/>
        </p:nvCxnSpPr>
        <p:spPr>
          <a:xfrm flipV="1">
            <a:off x="5165332" y="3378333"/>
            <a:ext cx="2661027" cy="4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2F40B7-C177-BCB9-E292-7326E5FBF4A2}"/>
              </a:ext>
            </a:extLst>
          </p:cNvPr>
          <p:cNvCxnSpPr/>
          <p:nvPr/>
        </p:nvCxnSpPr>
        <p:spPr>
          <a:xfrm flipV="1">
            <a:off x="5306259" y="5711736"/>
            <a:ext cx="2641296" cy="6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4700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1B7A2-D9F4-80E7-26A2-E0050CA1B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309CFC1F-4E85-BC8B-814E-3399CC24F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43E0D52D-28E8-B4A4-FD1F-375152665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9564D24-729A-4B90-49DA-EBD7E174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A5EC2E-2570-78DE-0658-4FDD3850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AB5582-7144-9341-9D78-7218647C788D}"/>
              </a:ext>
            </a:extLst>
          </p:cNvPr>
          <p:cNvSpPr/>
          <p:nvPr/>
        </p:nvSpPr>
        <p:spPr>
          <a:xfrm>
            <a:off x="3875259" y="265888"/>
            <a:ext cx="4892848" cy="1260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 cap="small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CLUBS AND CARPE-DIEM​ 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4" name="Picture 3" descr="School Activities Images - Free Download on Freepik">
            <a:extLst>
              <a:ext uri="{FF2B5EF4-FFF2-40B4-BE49-F238E27FC236}">
                <a16:creationId xmlns:a16="http://schemas.microsoft.com/office/drawing/2014/main" id="{5D66F4C3-BB07-67EA-DD73-E6894227C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0" y="77440"/>
            <a:ext cx="2566503" cy="1678335"/>
          </a:xfrm>
          <a:prstGeom prst="rect">
            <a:avLst/>
          </a:prstGeom>
        </p:spPr>
      </p:pic>
      <p:pic>
        <p:nvPicPr>
          <p:cNvPr id="6" name="Picture 5" descr="Best Extracurricular Royalty-Free Images, Stock Photos &amp; Pictures |  Shutterstock">
            <a:extLst>
              <a:ext uri="{FF2B5EF4-FFF2-40B4-BE49-F238E27FC236}">
                <a16:creationId xmlns:a16="http://schemas.microsoft.com/office/drawing/2014/main" id="{29F34FB4-9903-D714-3068-3E01892571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7" r="337" b="4605"/>
          <a:stretch/>
        </p:blipFill>
        <p:spPr>
          <a:xfrm>
            <a:off x="1297746" y="101107"/>
            <a:ext cx="3033526" cy="1707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09BDB-5A41-27A0-430F-F3897BAB98CB}"/>
              </a:ext>
            </a:extLst>
          </p:cNvPr>
          <p:cNvSpPr txBox="1"/>
          <p:nvPr/>
        </p:nvSpPr>
        <p:spPr>
          <a:xfrm>
            <a:off x="715617" y="1974574"/>
            <a:ext cx="327328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Segoe UI"/>
                <a:cs typeface="Segoe UI"/>
              </a:rPr>
              <a:t>Skill Development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Segoe UI"/>
                <a:cs typeface="Segoe UI"/>
              </a:rPr>
              <a:t>(Will be conducted once in a week 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CCC81-D4EF-DC1F-8776-ED303B416B11}"/>
              </a:ext>
            </a:extLst>
          </p:cNvPr>
          <p:cNvSpPr txBox="1"/>
          <p:nvPr/>
        </p:nvSpPr>
        <p:spPr>
          <a:xfrm>
            <a:off x="803965" y="2548835"/>
            <a:ext cx="3527286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Indian 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Western 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Western Vocal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Indian Vocal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Pottery/clay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Art and Craft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Theatre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Instrumental 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Tabla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Music Production and Sound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3A977-5E97-2163-3F6E-112690285C76}"/>
              </a:ext>
            </a:extLst>
          </p:cNvPr>
          <p:cNvSpPr txBox="1"/>
          <p:nvPr/>
        </p:nvSpPr>
        <p:spPr>
          <a:xfrm>
            <a:off x="4613965" y="2062922"/>
            <a:ext cx="3416851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Segoe UI"/>
                <a:cs typeface="Segoe UI"/>
              </a:rPr>
              <a:t>SPORTS AND FITNESS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Segoe UI"/>
                <a:cs typeface="Segoe UI"/>
              </a:rPr>
              <a:t>(Will be conducted twice in a week )</a:t>
            </a:r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C5FFE-002C-2C47-7310-1F17779BC37F}"/>
              </a:ext>
            </a:extLst>
          </p:cNvPr>
          <p:cNvSpPr txBox="1"/>
          <p:nvPr/>
        </p:nvSpPr>
        <p:spPr>
          <a:xfrm>
            <a:off x="5022574" y="3001617"/>
            <a:ext cx="2743200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Cricket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Football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Golf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Gymnastics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Basketball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Lawn tennis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8564E-1C95-4D69-3F49-F1D68726BB03}"/>
              </a:ext>
            </a:extLst>
          </p:cNvPr>
          <p:cNvSpPr txBox="1"/>
          <p:nvPr/>
        </p:nvSpPr>
        <p:spPr>
          <a:xfrm>
            <a:off x="8280401" y="2062922"/>
            <a:ext cx="317389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Segoe UI"/>
                <a:cs typeface="Segoe UI"/>
              </a:rPr>
              <a:t>CLUBS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Segoe UI"/>
                <a:cs typeface="Segoe UI"/>
              </a:rPr>
              <a:t>(Will be conducted once in a week )</a:t>
            </a:r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F9ABA-680D-DEDE-914A-FE4E1E6EB358}"/>
              </a:ext>
            </a:extLst>
          </p:cNvPr>
          <p:cNvSpPr txBox="1"/>
          <p:nvPr/>
        </p:nvSpPr>
        <p:spPr>
          <a:xfrm>
            <a:off x="8766312" y="2736574"/>
            <a:ext cx="3118678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Eureka Science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Digital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Linguistic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Mathletics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Heritage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Eco warriors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MUN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242424"/>
                </a:solidFill>
                <a:latin typeface="Segoe UI"/>
                <a:cs typeface="Segoe UI"/>
              </a:rPr>
              <a:t>Music Production and Sound Engineering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336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4A7AE-9DEC-BF11-6B3A-E9A2316D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2BAA5EDE-8423-7D17-3E9B-C1735F61F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73A3FD76-8A38-5D09-0744-57929E201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E65CBA3-9819-F948-CF74-6BC9C63F3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F10ABE-6BFE-EBD8-CD7B-B83CC707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B979BF-FF81-AA2C-EC2E-F8AF18A14592}"/>
              </a:ext>
            </a:extLst>
          </p:cNvPr>
          <p:cNvSpPr/>
          <p:nvPr/>
        </p:nvSpPr>
        <p:spPr>
          <a:xfrm>
            <a:off x="146492" y="1002471"/>
            <a:ext cx="12857937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cap="small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SCHOLASTIC AND CO-SCHOLASTIC AWARDS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cap="small">
              <a:latin typeface="Arial" panose="020B0604020202020204" pitchFamily="34" charset="0"/>
              <a:ea typeface="Century Schoolbook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cap="small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US" sz="1400" b="0" i="0" dirty="0">
                <a:effectLst/>
                <a:latin typeface="Arial"/>
                <a:cs typeface="Arial"/>
              </a:rPr>
              <a:t>​</a:t>
            </a:r>
            <a:r>
              <a:rPr lang="en-US" sz="4000" b="1" kern="0" cap="small" dirty="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CC22F-28BF-303C-731E-96513A038966}"/>
              </a:ext>
            </a:extLst>
          </p:cNvPr>
          <p:cNvSpPr txBox="1"/>
          <p:nvPr/>
        </p:nvSpPr>
        <p:spPr>
          <a:xfrm>
            <a:off x="110169" y="1074091"/>
            <a:ext cx="7105249" cy="55235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eaLnBrk="1" hangingPunct="1">
              <a:lnSpc>
                <a:spcPct val="85000"/>
              </a:lnSpc>
              <a:spcBef>
                <a:spcPts val="600"/>
              </a:spcBef>
              <a:buFont typeface="Arial,Sans-Serif" panose="020B0604020202020204" pitchFamily="34" charset="0"/>
              <a:buChar char=" "/>
              <a:defRPr/>
            </a:pPr>
            <a:endParaRPr lang="en-IN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1" hangingPunct="1">
              <a:lnSpc>
                <a:spcPct val="85000"/>
              </a:lnSpc>
              <a:spcBef>
                <a:spcPts val="600"/>
              </a:spcBef>
              <a:buFont typeface="Arial,Sans-Serif" panose="020B0604020202020204" pitchFamily="34" charset="0"/>
              <a:buChar char=" "/>
              <a:defRPr/>
            </a:pPr>
            <a:endParaRPr lang="en-IN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1" hangingPunct="1">
              <a:lnSpc>
                <a:spcPct val="85000"/>
              </a:lnSpc>
              <a:spcBef>
                <a:spcPts val="600"/>
              </a:spcBef>
              <a:buFont typeface="Arial,Sans-Serif" panose="020B0604020202020204" pitchFamily="34" charset="0"/>
              <a:buChar char=" "/>
              <a:defRPr/>
            </a:pPr>
            <a:endParaRPr lang="en-IN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1" hangingPunct="1">
              <a:lnSpc>
                <a:spcPct val="85000"/>
              </a:lnSpc>
              <a:spcBef>
                <a:spcPts val="600"/>
              </a:spcBef>
              <a:buFont typeface="Arial,Sans-Serif" panose="020B0604020202020204" pitchFamily="34" charset="0"/>
              <a:buChar char=" "/>
              <a:defRPr/>
            </a:pPr>
            <a:r>
              <a:rPr lang="en-IN" sz="2400" dirty="0">
                <a:latin typeface="Open sans"/>
                <a:ea typeface="Open sans"/>
                <a:cs typeface="Open sans"/>
              </a:rPr>
              <a:t> </a:t>
            </a:r>
            <a:r>
              <a:rPr lang="en-IN" sz="2400">
                <a:latin typeface="Open sans"/>
                <a:ea typeface="Open sans"/>
                <a:cs typeface="Open sans"/>
              </a:rPr>
              <a:t>Students will be eligible for  the following awards at the end of academic session based on their performance in following areas:-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defRPr/>
            </a:pPr>
            <a:endParaRPr lang="en-US" sz="2400">
              <a:latin typeface="Open sans"/>
              <a:ea typeface="Open sans"/>
              <a:cs typeface="Open sans"/>
            </a:endParaRPr>
          </a:p>
          <a:p>
            <a:pPr marL="800100" lvl="1" indent="-342900">
              <a:lnSpc>
                <a:spcPct val="85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latin typeface="Open sans"/>
                <a:ea typeface="Open sans"/>
                <a:cs typeface="Open sans"/>
              </a:rPr>
              <a:t>Attendance</a:t>
            </a:r>
          </a:p>
          <a:p>
            <a:pPr lvl="1">
              <a:lnSpc>
                <a:spcPct val="85000"/>
              </a:lnSpc>
              <a:spcBef>
                <a:spcPts val="363"/>
              </a:spcBef>
              <a:defRPr/>
            </a:pPr>
            <a:endParaRPr lang="en-IN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85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/>
            </a:pPr>
            <a:r>
              <a:rPr lang="en-IN" sz="2400">
                <a:latin typeface="Open sans"/>
                <a:ea typeface="Open sans"/>
                <a:cs typeface="Open sans"/>
              </a:rPr>
              <a:t>Academic Awards </a:t>
            </a:r>
          </a:p>
          <a:p>
            <a:pPr marL="800100" lvl="1" indent="-342900">
              <a:lnSpc>
                <a:spcPct val="85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/>
            </a:pPr>
            <a:endParaRPr lang="en-IN" sz="2400">
              <a:latin typeface="Open sans"/>
              <a:ea typeface="Open sans"/>
              <a:cs typeface="Open sans"/>
            </a:endParaRPr>
          </a:p>
          <a:p>
            <a:pPr marL="800100" lvl="1" indent="-342900">
              <a:lnSpc>
                <a:spcPct val="85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/>
            </a:pPr>
            <a:r>
              <a:rPr lang="en-IN" sz="2400">
                <a:latin typeface="Open sans"/>
                <a:ea typeface="Open sans"/>
                <a:cs typeface="Open sans"/>
              </a:rPr>
              <a:t>Special Awards</a:t>
            </a:r>
          </a:p>
          <a:p>
            <a:pPr marL="800100" lvl="1" indent="-342900">
              <a:lnSpc>
                <a:spcPct val="85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/>
            </a:pPr>
            <a:endParaRPr lang="en-IN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85000"/>
              </a:lnSpc>
              <a:spcBef>
                <a:spcPts val="363"/>
              </a:spcBef>
              <a:defRPr/>
            </a:pPr>
            <a:endParaRPr lang="en-IN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GoodTherapy | Got Grit? 6 Steps to Become a High Achiever...">
            <a:extLst>
              <a:ext uri="{FF2B5EF4-FFF2-40B4-BE49-F238E27FC236}">
                <a16:creationId xmlns:a16="http://schemas.microsoft.com/office/drawing/2014/main" id="{65704E75-03AD-FE24-EF7E-32DB06C6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18" y="2337377"/>
            <a:ext cx="4682833" cy="34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9843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4D494-C450-ECF1-AAC3-341E046B3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6EE7646B-C06A-5C30-1998-4C468201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05A2C922-DB70-15BF-C215-AED9349F0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F4DFB12-CF26-E1D6-1073-249D17C7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FA12BD-AE99-8771-D286-C13940B2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7594AE-F714-7F99-7E6D-2A20D3D4EF34}"/>
              </a:ext>
            </a:extLst>
          </p:cNvPr>
          <p:cNvSpPr/>
          <p:nvPr/>
        </p:nvSpPr>
        <p:spPr>
          <a:xfrm>
            <a:off x="-393678" y="658995"/>
            <a:ext cx="12857937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defRPr/>
            </a:pPr>
            <a:r>
              <a:rPr lang="en-US" sz="3600" b="1" dirty="0">
                <a:latin typeface="+mj-lt"/>
                <a:cs typeface="Arial"/>
              </a:rPr>
              <a:t>MENTAL HEALTH AND WELL-BEING SESSIONS</a:t>
            </a: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cap="small">
              <a:solidFill>
                <a:srgbClr val="000000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cap="small" dirty="0">
                <a:solidFill>
                  <a:srgbClr val="000000"/>
                </a:solidFill>
                <a:latin typeface="+mj-lt"/>
                <a:cs typeface="Arial"/>
              </a:rPr>
              <a:t>.</a:t>
            </a:r>
            <a:r>
              <a:rPr lang="en-US" sz="1200" b="0" i="0" dirty="0">
                <a:effectLst/>
                <a:latin typeface="+mj-lt"/>
              </a:rPr>
              <a:t>​</a:t>
            </a:r>
            <a:r>
              <a:rPr lang="en-US" sz="3600" b="1" kern="0" cap="small" dirty="0"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4" name="Picture 2" descr="Understanding the Difference between Health and Well-Being">
            <a:extLst>
              <a:ext uri="{FF2B5EF4-FFF2-40B4-BE49-F238E27FC236}">
                <a16:creationId xmlns:a16="http://schemas.microsoft.com/office/drawing/2014/main" id="{7A83C5D0-D1FF-5A16-EA99-5052BC0D0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1"/>
          <a:stretch/>
        </p:blipFill>
        <p:spPr bwMode="auto">
          <a:xfrm>
            <a:off x="312082" y="2502271"/>
            <a:ext cx="5391160" cy="41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3DC695-0C77-900D-35D5-69A30AAD8BCD}"/>
              </a:ext>
            </a:extLst>
          </p:cNvPr>
          <p:cNvSpPr txBox="1"/>
          <p:nvPr/>
        </p:nvSpPr>
        <p:spPr>
          <a:xfrm>
            <a:off x="611774" y="1207447"/>
            <a:ext cx="1130866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Mental Health and Well Being Sessions are an integral part of our curriculum. </a:t>
            </a:r>
            <a:endParaRPr lang="en-US"/>
          </a:p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>
                <a:latin typeface="Open sans"/>
                <a:ea typeface="Open sans"/>
                <a:cs typeface="Open sans"/>
              </a:rPr>
              <a:t>Ms. Parul Banga, Coordinator V-Care Centre will be taking the following sessions with our students on regular basis. </a:t>
            </a:r>
          </a:p>
          <a:p>
            <a:endParaRPr lang="en-IN" sz="28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0D8CCB-D41A-972A-2534-398A4087E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37038"/>
              </p:ext>
            </p:extLst>
          </p:nvPr>
        </p:nvGraphicFramePr>
        <p:xfrm>
          <a:off x="6217478" y="2120347"/>
          <a:ext cx="525585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984">
                  <a:extLst>
                    <a:ext uri="{9D8B030D-6E8A-4147-A177-3AD203B41FA5}">
                      <a16:colId xmlns:a16="http://schemas.microsoft.com/office/drawing/2014/main" val="607490703"/>
                    </a:ext>
                  </a:extLst>
                </a:gridCol>
                <a:gridCol w="3856866">
                  <a:extLst>
                    <a:ext uri="{9D8B030D-6E8A-4147-A177-3AD203B41FA5}">
                      <a16:colId xmlns:a16="http://schemas.microsoft.com/office/drawing/2014/main" val="4044521143"/>
                    </a:ext>
                  </a:extLst>
                </a:gridCol>
              </a:tblGrid>
              <a:tr h="3374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Months</a:t>
                      </a:r>
                      <a:endParaRPr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Session Topic </a:t>
                      </a:r>
                      <a:endParaRPr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211702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April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Celebrating Inclusion 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00089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May 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Bullying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75968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July 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Teenage brain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20922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August 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Aptos"/>
                        </a:rPr>
                        <a:t>Cleanliness drive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81073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September 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Handling Exam Stress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23657"/>
                  </a:ext>
                </a:extLst>
              </a:tr>
              <a:tr h="59049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October 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Overcoming jealousy and comparison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36857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November 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>
                          <a:solidFill>
                            <a:schemeClr val="tx1"/>
                          </a:solidFill>
                        </a:rPr>
                        <a:t>Peer Pressure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30872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December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IN" sz="18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Anger management</a:t>
                      </a:r>
                      <a:endParaRPr lang="en-I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70101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January 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IN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Adolescence and Body Image 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14121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February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IN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Respecting Personal Space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17359"/>
                  </a:ext>
                </a:extLst>
              </a:tr>
              <a:tr h="33742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March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IN" sz="1800" b="0" i="0" u="none" strike="noStrike" baseline="0" noProof="0">
                          <a:solidFill>
                            <a:srgbClr val="000000"/>
                          </a:solidFill>
                          <a:latin typeface="Aptos"/>
                        </a:rPr>
                        <a:t>Exam stress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306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FCD50-89FC-DDEF-7AA4-0A61ABC84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F75DDB7D-57B6-302B-0382-AB6247041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D2BB1945-93C5-14F0-3E16-5BB39A199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22B5FFF-432A-BABD-C6CD-7D68C030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352364-302E-1F53-0268-59864BB3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BF40F5-3196-7BB6-CCA5-B47B0BF7985C}"/>
              </a:ext>
            </a:extLst>
          </p:cNvPr>
          <p:cNvSpPr/>
          <p:nvPr/>
        </p:nvSpPr>
        <p:spPr>
          <a:xfrm>
            <a:off x="-335267" y="338016"/>
            <a:ext cx="12857937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defRPr/>
            </a:pPr>
            <a:r>
              <a:rPr lang="en-US" sz="4400" b="1" kern="0" cap="small">
                <a:latin typeface="+mj-lt"/>
                <a:ea typeface="+mj-ea"/>
                <a:cs typeface="Arial"/>
              </a:rPr>
              <a:t>EDUCATION FOR LIFE(EFL)</a:t>
            </a:r>
            <a:endParaRPr lang="en-US" sz="4400" b="1" kern="0" cap="small"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Education for Life by J. Donald Walters — Ananda">
            <a:extLst>
              <a:ext uri="{FF2B5EF4-FFF2-40B4-BE49-F238E27FC236}">
                <a16:creationId xmlns:a16="http://schemas.microsoft.com/office/drawing/2014/main" id="{638E329C-035B-AB25-5EAF-387DC1E25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"/>
          <a:stretch/>
        </p:blipFill>
        <p:spPr bwMode="auto">
          <a:xfrm>
            <a:off x="8410575" y="1940795"/>
            <a:ext cx="4119562" cy="49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C7FE4-2BF1-E627-C1F5-221CD04352AA}"/>
              </a:ext>
            </a:extLst>
          </p:cNvPr>
          <p:cNvSpPr txBox="1"/>
          <p:nvPr/>
        </p:nvSpPr>
        <p:spPr>
          <a:xfrm>
            <a:off x="225425" y="1583834"/>
            <a:ext cx="7348250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br>
              <a:rPr lang="en-US" sz="2400">
                <a:cs typeface="Calibri" panose="020F0502020204030204" pitchFamily="34" charset="0"/>
              </a:rPr>
            </a:br>
            <a:r>
              <a:rPr lang="en-US" sz="2000" dirty="0">
                <a:latin typeface="Open sans"/>
                <a:ea typeface="Open sans"/>
                <a:cs typeface="Open sans"/>
              </a:rPr>
              <a:t>EFL </a:t>
            </a:r>
            <a:r>
              <a:rPr lang="en-US" sz="2000" b="0" i="0" dirty="0">
                <a:effectLst/>
                <a:latin typeface="Open sans"/>
                <a:ea typeface="Open sans"/>
                <a:cs typeface="Open sans"/>
              </a:rPr>
              <a:t>teachings emphasize </a:t>
            </a:r>
            <a:r>
              <a:rPr lang="en-US" sz="2000" dirty="0">
                <a:latin typeface="Open sans"/>
                <a:ea typeface="Open sans"/>
                <a:cs typeface="Open sans"/>
              </a:rPr>
              <a:t>'Self-</a:t>
            </a:r>
            <a:r>
              <a:rPr lang="en-US" sz="2000" dirty="0" err="1">
                <a:latin typeface="Open sans"/>
                <a:ea typeface="Open sans"/>
                <a:cs typeface="Open sans"/>
              </a:rPr>
              <a:t>realisation</a:t>
            </a:r>
            <a:r>
              <a:rPr lang="en-US" sz="2000" dirty="0">
                <a:latin typeface="Open sans"/>
                <a:ea typeface="Open sans"/>
                <a:cs typeface="Open sans"/>
              </a:rPr>
              <a:t>'</a:t>
            </a:r>
            <a:r>
              <a:rPr lang="en-US" sz="2000" b="0" i="0" dirty="0">
                <a:effectLst/>
                <a:latin typeface="Open sans"/>
                <a:ea typeface="Open sans"/>
                <a:cs typeface="Open sans"/>
              </a:rPr>
              <a:t> as direct inner experience of God. These teachings are based on India 's timeless universal truths and offer practical solutions to the challenges of modern life.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r>
              <a:rPr lang="en-US" sz="2000" dirty="0">
                <a:latin typeface="Open sans"/>
                <a:ea typeface="Open sans"/>
                <a:cs typeface="Open sans"/>
              </a:rPr>
              <a:t>1. These classes will be taking place once a week with their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/>
                <a:ea typeface="Open sans"/>
                <a:cs typeface="Open sans"/>
              </a:rPr>
              <a:t>     EFL in charge. </a:t>
            </a: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/>
                <a:ea typeface="Open sans"/>
                <a:cs typeface="Open sans"/>
              </a:rPr>
              <a:t>2. Some of the values and 21</a:t>
            </a:r>
            <a:r>
              <a:rPr lang="en-US" sz="2000" baseline="30000" dirty="0">
                <a:latin typeface="Open sans"/>
                <a:ea typeface="Open sans"/>
                <a:cs typeface="Open sans"/>
              </a:rPr>
              <a:t>st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century skills that will be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/>
                <a:ea typeface="Open sans"/>
                <a:cs typeface="Open sans"/>
              </a:rPr>
              <a:t>     taken up during these sessions are: </a:t>
            </a: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2400"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2DD2BB-CCCF-327A-033E-76B995BA8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31837"/>
              </p:ext>
            </p:extLst>
          </p:nvPr>
        </p:nvGraphicFramePr>
        <p:xfrm>
          <a:off x="225425" y="4439793"/>
          <a:ext cx="7689774" cy="233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183">
                  <a:extLst>
                    <a:ext uri="{9D8B030D-6E8A-4147-A177-3AD203B41FA5}">
                      <a16:colId xmlns:a16="http://schemas.microsoft.com/office/drawing/2014/main" val="4169409254"/>
                    </a:ext>
                  </a:extLst>
                </a:gridCol>
                <a:gridCol w="2236424">
                  <a:extLst>
                    <a:ext uri="{9D8B030D-6E8A-4147-A177-3AD203B41FA5}">
                      <a16:colId xmlns:a16="http://schemas.microsoft.com/office/drawing/2014/main" val="2702231723"/>
                    </a:ext>
                  </a:extLst>
                </a:gridCol>
                <a:gridCol w="2721167">
                  <a:extLst>
                    <a:ext uri="{9D8B030D-6E8A-4147-A177-3AD203B41FA5}">
                      <a16:colId xmlns:a16="http://schemas.microsoft.com/office/drawing/2014/main" val="427091504"/>
                    </a:ext>
                  </a:extLst>
                </a:gridCol>
              </a:tblGrid>
              <a:tr h="42468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Social Skills </a:t>
                      </a:r>
                      <a:endParaRPr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Thinking Skills </a:t>
                      </a:r>
                      <a:endParaRPr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</a:rPr>
                        <a:t>Emotional Skills </a:t>
                      </a:r>
                      <a:endParaRPr lang="en-IN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89213"/>
                  </a:ext>
                </a:extLst>
              </a:tr>
              <a:tr h="42468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Self Awareness 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Critical Thinking 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Coping with Stress 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35525"/>
                  </a:ext>
                </a:extLst>
              </a:tr>
              <a:tr h="42468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Empathy 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Creative Thinking 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Coping with Emotions 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48772"/>
                  </a:ext>
                </a:extLst>
              </a:tr>
              <a:tr h="42468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Effective Communication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Decision Making 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00720"/>
                  </a:ext>
                </a:extLst>
              </a:tr>
              <a:tr h="42468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Interpersonal Relationship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Problem Solving 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18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6006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D0F11-8C52-5837-D550-FC6058F7C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51FFE437-83A9-0E9C-305D-85AB0393D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EA225CFA-7FFB-7320-1C18-9CE64077C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5F775AE-852C-FC6B-DC49-AE7FB63C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3C6C8AB-C979-3E03-07D7-5FF2D8A5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017" y="11250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671CCA-C67B-B5DC-EFC3-4A4A6D4377D4}"/>
              </a:ext>
            </a:extLst>
          </p:cNvPr>
          <p:cNvSpPr/>
          <p:nvPr/>
        </p:nvSpPr>
        <p:spPr>
          <a:xfrm>
            <a:off x="-335267" y="659485"/>
            <a:ext cx="12857937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defRPr/>
            </a:pPr>
            <a:r>
              <a:rPr lang="en-US" sz="4800" b="1" kern="0" cap="small">
                <a:latin typeface="+mj-lt"/>
                <a:ea typeface="+mj-ea"/>
                <a:cs typeface="Arial"/>
              </a:rPr>
              <a:t>PARENT DROP-OFF &amp; PICK-UP</a:t>
            </a:r>
            <a:endParaRPr lang="en-US" sz="4800" b="1" kern="0" cap="small">
              <a:latin typeface="+mj-lt"/>
              <a:ea typeface="+mj-ea"/>
              <a:cs typeface="+mj-cs"/>
            </a:endParaRPr>
          </a:p>
        </p:txBody>
      </p:sp>
      <p:sp>
        <p:nvSpPr>
          <p:cNvPr id="2" name="Shape 230">
            <a:extLst>
              <a:ext uri="{FF2B5EF4-FFF2-40B4-BE49-F238E27FC236}">
                <a16:creationId xmlns:a16="http://schemas.microsoft.com/office/drawing/2014/main" id="{AB827720-1129-0D62-44D0-0E3EB92D2EE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13" y="1854937"/>
            <a:ext cx="11375156" cy="435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marL="457200" indent="-307975">
              <a:lnSpc>
                <a:spcPct val="85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914400" indent="-319088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1371600" indent="-296863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1828800" indent="-296863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2286000" indent="-304800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2743200" indent="-304800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3200400" indent="-304800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3657600" indent="-304800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4114800" indent="-304800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marL="149225" indent="0" algn="just" eaLnBrk="1" hangingPunct="1">
              <a:lnSpc>
                <a:spcPct val="100000"/>
              </a:lnSpc>
              <a:spcBef>
                <a:spcPts val="350"/>
              </a:spcBef>
              <a:buClr>
                <a:schemeClr val="accent1"/>
              </a:buClr>
              <a:buSzPct val="60000"/>
              <a:buNone/>
            </a:pPr>
            <a:r>
              <a:rPr lang="en-IN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1. School Timings – 8:30 am to 2:55 pm </a:t>
            </a:r>
            <a:endParaRPr lang="en-IN" altLang="en-US" sz="2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entury Schoolbook" panose="02040604050505020304" pitchFamily="18" charset="0"/>
            </a:endParaRPr>
          </a:p>
          <a:p>
            <a:pPr marL="149225" indent="0" algn="just" eaLnBrk="1" hangingPunct="1">
              <a:lnSpc>
                <a:spcPct val="100000"/>
              </a:lnSpc>
              <a:spcBef>
                <a:spcPts val="350"/>
              </a:spcBef>
              <a:buClr>
                <a:schemeClr val="accent1"/>
              </a:buClr>
              <a:buSzPct val="60000"/>
              <a:buNone/>
            </a:pP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2. Pick-up Cards - Card to be produced for verification when</a:t>
            </a:r>
            <a:r>
              <a:rPr lang="en-IN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ever</a:t>
            </a: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 </a:t>
            </a:r>
            <a:r>
              <a:rPr lang="en-IN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and wherever </a:t>
            </a:r>
            <a:endParaRPr lang="en-US" altLang="en-US" sz="2200">
              <a:solidFill>
                <a:schemeClr val="tx1"/>
              </a:solidFill>
              <a:latin typeface="Open sans"/>
              <a:ea typeface="Open sans"/>
              <a:cs typeface="Open sans"/>
              <a:sym typeface="Century Schoolbook" panose="02040604050505020304" pitchFamily="18" charset="0"/>
            </a:endParaRPr>
          </a:p>
          <a:p>
            <a:pPr marL="149225" indent="0" algn="just">
              <a:lnSpc>
                <a:spcPct val="100000"/>
              </a:lnSpc>
              <a:spcBef>
                <a:spcPts val="350"/>
              </a:spcBef>
              <a:buNone/>
            </a:pP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     required.</a:t>
            </a:r>
            <a:endParaRPr lang="en-US" altLang="en-US" sz="22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49225" indent="0" algn="just" eaLnBrk="1" hangingPunct="1">
              <a:lnSpc>
                <a:spcPct val="100000"/>
              </a:lnSpc>
              <a:spcBef>
                <a:spcPts val="350"/>
              </a:spcBef>
              <a:buClr>
                <a:schemeClr val="accent1"/>
              </a:buClr>
              <a:buSzPct val="60000"/>
              <a:buNone/>
            </a:pPr>
            <a:r>
              <a:rPr lang="en-IN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3. </a:t>
            </a: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Student would be handed over to the person specified in the Pick-up Card only. </a:t>
            </a:r>
            <a:r>
              <a:rPr lang="en-IN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 </a:t>
            </a:r>
            <a:endParaRPr lang="en-IN" altLang="en-US" sz="22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49225" indent="0" algn="just" eaLnBrk="1" hangingPunct="1">
              <a:lnSpc>
                <a:spcPct val="100000"/>
              </a:lnSpc>
              <a:spcBef>
                <a:spcPts val="350"/>
              </a:spcBef>
              <a:buClr>
                <a:schemeClr val="accent1"/>
              </a:buClr>
              <a:buSzPct val="60000"/>
              <a:buNone/>
            </a:pP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4. Avoid early pick-up. </a:t>
            </a:r>
            <a:endParaRPr lang="en-IN" altLang="en-US" sz="2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entury Schoolbook" panose="02040604050505020304" pitchFamily="18" charset="0"/>
            </a:endParaRPr>
          </a:p>
          <a:p>
            <a:pPr marL="149225" indent="0" algn="just" eaLnBrk="1" hangingPunct="1">
              <a:lnSpc>
                <a:spcPct val="100000"/>
              </a:lnSpc>
              <a:spcBef>
                <a:spcPts val="350"/>
              </a:spcBef>
              <a:buClr>
                <a:schemeClr val="accent1"/>
              </a:buClr>
              <a:buSzPct val="60000"/>
              <a:buNone/>
            </a:pP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5. In case of any exception a written application seeking permission from the </a:t>
            </a:r>
            <a:endParaRPr lang="en-US" altLang="en-US" sz="2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entury Schoolbook" panose="02040604050505020304" pitchFamily="18" charset="0"/>
            </a:endParaRPr>
          </a:p>
          <a:p>
            <a:pPr marL="149225" indent="0" algn="just">
              <a:lnSpc>
                <a:spcPct val="100000"/>
              </a:lnSpc>
              <a:spcBef>
                <a:spcPts val="350"/>
              </a:spcBef>
              <a:buNone/>
            </a:pP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     Principal needs to be produced.</a:t>
            </a:r>
            <a:endParaRPr lang="en-US" altLang="en-US" sz="2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9225" indent="0" algn="just" eaLnBrk="1" hangingPunct="1">
              <a:lnSpc>
                <a:spcPct val="100000"/>
              </a:lnSpc>
              <a:spcBef>
                <a:spcPts val="350"/>
              </a:spcBef>
              <a:buClr>
                <a:schemeClr val="accent1"/>
              </a:buClr>
              <a:buSzPct val="60000"/>
              <a:buNone/>
            </a:pP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6. If students are walking back unescorted , parents are requested to write a mail to </a:t>
            </a:r>
          </a:p>
          <a:p>
            <a:pPr marL="149225" indent="0" algn="just">
              <a:lnSpc>
                <a:spcPct val="100000"/>
              </a:lnSpc>
              <a:spcBef>
                <a:spcPts val="350"/>
              </a:spcBef>
              <a:buNone/>
            </a:pP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     the class teacher.</a:t>
            </a:r>
            <a:endParaRPr lang="en-US" altLang="en-US" sz="22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49225" indent="0" algn="just" eaLnBrk="1" hangingPunct="1">
              <a:lnSpc>
                <a:spcPct val="100000"/>
              </a:lnSpc>
              <a:spcBef>
                <a:spcPts val="350"/>
              </a:spcBef>
              <a:buClr>
                <a:schemeClr val="accent1"/>
              </a:buClr>
              <a:buSzPct val="60000"/>
              <a:buNone/>
            </a:pP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7. If in case,  you want someone else to pick your ward, kindly write a mail to the </a:t>
            </a:r>
            <a:endParaRPr lang="en-IN" altLang="en-US" sz="2200">
              <a:solidFill>
                <a:schemeClr val="tx1"/>
              </a:solidFill>
              <a:latin typeface="Open sans"/>
              <a:ea typeface="Open sans"/>
              <a:cs typeface="Open sans"/>
              <a:sym typeface="Century Schoolbook" panose="02040604050505020304" pitchFamily="18" charset="0"/>
            </a:endParaRPr>
          </a:p>
          <a:p>
            <a:pPr marL="149225" indent="0" algn="just">
              <a:lnSpc>
                <a:spcPct val="100000"/>
              </a:lnSpc>
              <a:spcBef>
                <a:spcPts val="350"/>
              </a:spcBef>
              <a:buNone/>
            </a:pPr>
            <a:r>
              <a:rPr lang="en-US" altLang="en-US" sz="22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entury Schoolbook" panose="02040604050505020304" pitchFamily="18" charset="0"/>
              </a:rPr>
              <a:t>     school. The person must produce his Govt ID.</a:t>
            </a:r>
            <a:endParaRPr lang="en-IN" altLang="en-US" sz="22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49225" indent="0" algn="just" eaLnBrk="1" hangingPunct="1">
              <a:lnSpc>
                <a:spcPct val="100000"/>
              </a:lnSpc>
              <a:spcBef>
                <a:spcPts val="350"/>
              </a:spcBef>
              <a:buClr>
                <a:schemeClr val="accent1"/>
              </a:buClr>
              <a:buSzPct val="60000"/>
              <a:buNone/>
            </a:pPr>
            <a:endParaRPr lang="en-US" altLang="en-US" sz="2100" b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8896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EB0C3-207F-9D51-2D71-95CB11B30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192AB80E-20C8-527A-7A51-58421E91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FFEA863B-CDF9-2474-90F8-0689A22FA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6A64C83-7285-7687-D3E0-5ECF830C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23C5EE0-C8CD-16FE-E32F-EAFD9E9E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B82BDA4-4DC6-9E6B-A760-901ED0752D8E}"/>
              </a:ext>
            </a:extLst>
          </p:cNvPr>
          <p:cNvSpPr/>
          <p:nvPr/>
        </p:nvSpPr>
        <p:spPr>
          <a:xfrm>
            <a:off x="-335267" y="272798"/>
            <a:ext cx="12857937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defRPr/>
            </a:pPr>
            <a:r>
              <a:rPr lang="en-US" sz="4400" b="1" kern="0" cap="small">
                <a:latin typeface="+mj-lt"/>
                <a:ea typeface="+mj-ea"/>
                <a:cs typeface="Arial"/>
              </a:rPr>
              <a:t>DISCIPLINE &amp; DECORUM</a:t>
            </a:r>
            <a:endParaRPr lang="en-US" sz="4400" b="1" kern="0" cap="small">
              <a:latin typeface="+mj-lt"/>
              <a:ea typeface="+mj-ea"/>
              <a:cs typeface="+mj-cs"/>
            </a:endParaRPr>
          </a:p>
        </p:txBody>
      </p:sp>
      <p:sp>
        <p:nvSpPr>
          <p:cNvPr id="4" name="Shape 279">
            <a:extLst>
              <a:ext uri="{FF2B5EF4-FFF2-40B4-BE49-F238E27FC236}">
                <a16:creationId xmlns:a16="http://schemas.microsoft.com/office/drawing/2014/main" id="{FC0E411E-4026-449B-EB78-F8926329B313}"/>
              </a:ext>
            </a:extLst>
          </p:cNvPr>
          <p:cNvSpPr>
            <a:spLocks noGrp="1"/>
          </p:cNvSpPr>
          <p:nvPr/>
        </p:nvSpPr>
        <p:spPr>
          <a:xfrm>
            <a:off x="166688" y="1874757"/>
            <a:ext cx="8502376" cy="5337844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0632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BC9E9"/>
              </a:buClr>
              <a:buSzPts val="1224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8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148590" indent="0" eaLnBrk="1" fontAlgn="auto" hangingPunct="1">
              <a:lnSpc>
                <a:spcPct val="90000"/>
              </a:lnSpc>
              <a:spcBef>
                <a:spcPts val="773"/>
              </a:spcBef>
              <a:buSzPct val="60000"/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1. Hair to be cut and neatly combed.  In case of girls, long </a:t>
            </a:r>
            <a:endParaRPr lang="en-US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48590" indent="0">
              <a:lnSpc>
                <a:spcPct val="90000"/>
              </a:lnSpc>
              <a:spcBef>
                <a:spcPts val="773"/>
              </a:spcBef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    hair to be tied in ponytail with navy blue or black hair </a:t>
            </a:r>
            <a:endParaRPr lang="en-US" sz="18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48590" indent="0">
              <a:lnSpc>
                <a:spcPct val="90000"/>
              </a:lnSpc>
              <a:spcBef>
                <a:spcPts val="773"/>
              </a:spcBef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    bands or clips and rubber bands only to be used. </a:t>
            </a:r>
            <a:endParaRPr lang="en-US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48590" indent="0" eaLnBrk="1" fontAlgn="auto" hangingPunct="1">
              <a:lnSpc>
                <a:spcPct val="90000"/>
              </a:lnSpc>
              <a:spcBef>
                <a:spcPts val="773"/>
              </a:spcBef>
              <a:buSzPct val="60000"/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alibri"/>
              </a:rPr>
              <a:t>2. Nails to be trimmed, nail paints not allowed.</a:t>
            </a:r>
            <a:endParaRPr lang="en-US" sz="22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48590" indent="0" eaLnBrk="1" fontAlgn="auto" hangingPunct="1">
              <a:lnSpc>
                <a:spcPct val="90000"/>
              </a:lnSpc>
              <a:spcBef>
                <a:spcPts val="773"/>
              </a:spcBef>
              <a:buSzPct val="60000"/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alibri"/>
              </a:rPr>
              <a:t>3. Long dangling or fancy earrings is not permitted. Girls </a:t>
            </a:r>
            <a:endParaRPr lang="en-US" sz="22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48590" indent="0">
              <a:lnSpc>
                <a:spcPct val="90000"/>
              </a:lnSpc>
              <a:spcBef>
                <a:spcPts val="773"/>
              </a:spcBef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alibri"/>
              </a:rPr>
              <a:t>    must wear ear studs. </a:t>
            </a:r>
            <a:endParaRPr lang="en-US" dirty="0">
              <a:solidFill>
                <a:schemeClr val="tx1"/>
              </a:solidFill>
            </a:endParaRPr>
          </a:p>
          <a:p>
            <a:pPr marL="148590" indent="0" eaLnBrk="1" fontAlgn="auto" hangingPunct="1">
              <a:lnSpc>
                <a:spcPct val="90000"/>
              </a:lnSpc>
              <a:spcBef>
                <a:spcPts val="773"/>
              </a:spcBef>
              <a:buSzPct val="60000"/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4. For boys wearing turban the </a:t>
            </a:r>
            <a:r>
              <a:rPr lang="en-US" sz="220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colour</a:t>
            </a: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should be navy blue.</a:t>
            </a:r>
          </a:p>
          <a:p>
            <a:pPr marL="148590" indent="0" eaLnBrk="1" fontAlgn="auto" hangingPunct="1">
              <a:lnSpc>
                <a:spcPct val="90000"/>
              </a:lnSpc>
              <a:spcBef>
                <a:spcPts val="773"/>
              </a:spcBef>
              <a:buSzPct val="60000"/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5. School Uniform – Formal school uniform must be </a:t>
            </a:r>
            <a:endParaRPr lang="en-US" sz="1800" dirty="0">
              <a:solidFill>
                <a:schemeClr val="tx1"/>
              </a:solidFill>
              <a:ea typeface="Open sans"/>
              <a:cs typeface="Open sans"/>
            </a:endParaRPr>
          </a:p>
          <a:p>
            <a:pPr marL="148590" indent="0">
              <a:lnSpc>
                <a:spcPct val="90000"/>
              </a:lnSpc>
              <a:spcBef>
                <a:spcPts val="773"/>
              </a:spcBef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     worn on Monday, Tuesday and Friday </a:t>
            </a:r>
            <a:endParaRPr lang="en-US" dirty="0">
              <a:solidFill>
                <a:schemeClr val="tx1"/>
              </a:solidFill>
            </a:endParaRPr>
          </a:p>
          <a:p>
            <a:pPr marL="148590" indent="0" eaLnBrk="1" fontAlgn="auto" hangingPunct="1">
              <a:lnSpc>
                <a:spcPct val="90000"/>
              </a:lnSpc>
              <a:spcBef>
                <a:spcPts val="773"/>
              </a:spcBef>
              <a:buSzPct val="60000"/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6.House Uniform must be worn on Wednesday and Thursday. </a:t>
            </a:r>
          </a:p>
          <a:p>
            <a:pPr marL="148590" indent="0" eaLnBrk="1" fontAlgn="auto" hangingPunct="1">
              <a:lnSpc>
                <a:spcPct val="90000"/>
              </a:lnSpc>
              <a:spcBef>
                <a:spcPts val="773"/>
              </a:spcBef>
              <a:buSzPct val="60000"/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7. Black Shoes with black soles must be worn with the School </a:t>
            </a:r>
            <a:endParaRPr lang="en-US" sz="2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" indent="0">
              <a:lnSpc>
                <a:spcPct val="90000"/>
              </a:lnSpc>
              <a:spcBef>
                <a:spcPts val="773"/>
              </a:spcBef>
              <a:buNone/>
              <a:defRPr sz="1800"/>
            </a:pPr>
            <a:r>
              <a:rPr lang="en-US" sz="2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    Socks.  </a:t>
            </a:r>
            <a:endParaRPr lang="en-US" sz="2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Discipline : A major necessity for Students - DU Times">
            <a:extLst>
              <a:ext uri="{FF2B5EF4-FFF2-40B4-BE49-F238E27FC236}">
                <a16:creationId xmlns:a16="http://schemas.microsoft.com/office/drawing/2014/main" id="{2DC09A56-899A-85F4-4D1A-B8D1985A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157" y="2448233"/>
            <a:ext cx="3747595" cy="28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9836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1B49D-148B-2081-F8A8-49913DCE3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ACE54E0A-A58A-3447-14C4-2C077162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6AE6AE8A-E513-662D-35F3-044CE354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6EA2F98-D2E2-1BFF-1994-C8EF0C8B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D58F0B1-F8D0-DD71-80CE-9EB97740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CD15B9-7D9A-75A0-932D-1E2D9F33E2A5}"/>
              </a:ext>
            </a:extLst>
          </p:cNvPr>
          <p:cNvSpPr/>
          <p:nvPr/>
        </p:nvSpPr>
        <p:spPr>
          <a:xfrm>
            <a:off x="-335267" y="659485"/>
            <a:ext cx="12857937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defRPr/>
            </a:pPr>
            <a:r>
              <a:rPr lang="en-US" sz="4800" b="1" kern="0" cap="small">
                <a:latin typeface="+mj-lt"/>
                <a:ea typeface="+mj-ea"/>
                <a:cs typeface="Arial"/>
              </a:rPr>
              <a:t>SPOCS</a:t>
            </a:r>
            <a:endParaRPr lang="en-US" sz="4800" b="1" kern="0" cap="small"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The Big Debate on School Fees for Online Classes for Session 2021-22 |  SchoolWiser">
            <a:extLst>
              <a:ext uri="{FF2B5EF4-FFF2-40B4-BE49-F238E27FC236}">
                <a16:creationId xmlns:a16="http://schemas.microsoft.com/office/drawing/2014/main" id="{49F1A46B-0694-AB6B-1F84-DAF6A84A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4" y="2023180"/>
            <a:ext cx="17462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chool Bus Transportation Cartoon Royalty Free Cliparts, Vectors, And Stock  Illustration. Image 83599732.">
            <a:extLst>
              <a:ext uri="{FF2B5EF4-FFF2-40B4-BE49-F238E27FC236}">
                <a16:creationId xmlns:a16="http://schemas.microsoft.com/office/drawing/2014/main" id="{16BCD198-D163-08B0-C790-88C055CB3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4" y="3349887"/>
            <a:ext cx="1719262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ree Receptionist Desk Vectors, 600+ Images in AI, EPS format">
            <a:extLst>
              <a:ext uri="{FF2B5EF4-FFF2-40B4-BE49-F238E27FC236}">
                <a16:creationId xmlns:a16="http://schemas.microsoft.com/office/drawing/2014/main" id="{0A114B53-F589-006C-A243-471D7F3F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" b="8833"/>
          <a:stretch>
            <a:fillRect/>
          </a:stretch>
        </p:blipFill>
        <p:spPr bwMode="auto">
          <a:xfrm>
            <a:off x="10379074" y="5087757"/>
            <a:ext cx="17430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8AF41DC-C096-4E1B-AAF2-9C8A6F721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80462"/>
              </p:ext>
            </p:extLst>
          </p:nvPr>
        </p:nvGraphicFramePr>
        <p:xfrm>
          <a:off x="185700" y="2173800"/>
          <a:ext cx="10007670" cy="471260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6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9455">
                  <a:extLst>
                    <a:ext uri="{9D8B030D-6E8A-4147-A177-3AD203B41FA5}">
                      <a16:colId xmlns:a16="http://schemas.microsoft.com/office/drawing/2014/main" val="1530687227"/>
                    </a:ext>
                  </a:extLst>
                </a:gridCol>
              </a:tblGrid>
              <a:tr h="853924"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2060"/>
                          </a:solidFill>
                        </a:rPr>
                        <a:t>Department</a:t>
                      </a:r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2060"/>
                          </a:solidFill>
                        </a:rPr>
                        <a:t>Name of the Facilitator</a:t>
                      </a:r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E-Mail Address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658"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</a:rPr>
                        <a:t>Accounts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</a:rPr>
                        <a:t>Mr. Shiv Veer Singh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accounts@ridgevalleyschool.org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79"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</a:rPr>
                        <a:t>Mr. Yogesh </a:t>
                      </a:r>
                      <a:r>
                        <a:rPr lang="en-US" sz="2400" b="1" kern="1200" err="1">
                          <a:solidFill>
                            <a:schemeClr val="tx1"/>
                          </a:solidFill>
                        </a:rPr>
                        <a:t>Malasi</a:t>
                      </a:r>
                      <a:endParaRPr lang="en-US" sz="2400" b="1" err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estate@ridgevalleyschool.org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23"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</a:rPr>
                        <a:t>Front Desk</a:t>
                      </a:r>
                      <a:endParaRPr 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</a:rPr>
                        <a:t>Ms. Samiksha Khatri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info@ridgevalleyschool.org</a:t>
                      </a:r>
                      <a:endParaRPr lang="en-US" sz="2400" b="1" kern="120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31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kern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</a:rPr>
                        <a:t>ERP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</a:rPr>
                        <a:t>IT Team </a:t>
                      </a:r>
                      <a:endParaRPr lang="en-US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</a:rPr>
                        <a:t>(Mr. Manoj Sharma, 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</a:rPr>
                        <a:t>Mr. Biswaranjan Dhal)</a:t>
                      </a: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kern="1200">
                          <a:solidFill>
                            <a:schemeClr val="tx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ittech@ridgevalleyschool.org</a:t>
                      </a:r>
                      <a:endParaRPr lang="en-US" sz="2400" b="1" kern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kern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9627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3" name="Rectangle 23562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24DC91-1434-84CA-BD9E-38197900BC55}"/>
              </a:ext>
            </a:extLst>
          </p:cNvPr>
          <p:cNvSpPr/>
          <p:nvPr/>
        </p:nvSpPr>
        <p:spPr>
          <a:xfrm>
            <a:off x="706437" y="692039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1200" cap="sm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    SUBJECT COORDINATORS</a:t>
            </a:r>
          </a:p>
        </p:txBody>
      </p:sp>
      <p:sp>
        <p:nvSpPr>
          <p:cNvPr id="2356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2958394-1773-8922-4360-E308F93F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5E6562-2D16-B44D-6514-1727B405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60A0757-A6D5-4CEC-70C8-A7FA9C293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155"/>
              </p:ext>
            </p:extLst>
          </p:nvPr>
        </p:nvGraphicFramePr>
        <p:xfrm>
          <a:off x="881686" y="2122858"/>
          <a:ext cx="10428628" cy="45430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6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817"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Department</a:t>
                      </a:r>
                      <a:endParaRPr lang="en-US" sz="32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 Name of the Facilitator</a:t>
                      </a:r>
                      <a:endParaRPr lang="en-US" sz="3200">
                        <a:solidFill>
                          <a:schemeClr val="accent1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98"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English</a:t>
                      </a:r>
                      <a:endParaRPr lang="en-US" sz="2700" b="1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Ms. Tanvi Chugh </a:t>
                      </a:r>
                      <a:endParaRPr lang="en-US" sz="27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98"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Third Languages</a:t>
                      </a:r>
                      <a:endParaRPr lang="en-US" sz="2700" b="1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Mr. Vivek Yadav</a:t>
                      </a:r>
                      <a:endParaRPr lang="en-US" sz="27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98"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Mathematics</a:t>
                      </a:r>
                      <a:endParaRPr lang="en-US" sz="2700" b="1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Mr. Chander Prakash Arora </a:t>
                      </a:r>
                      <a:endParaRPr lang="en-US" sz="27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98"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Social Science</a:t>
                      </a:r>
                      <a:endParaRPr lang="en-US" sz="2700" b="1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700" b="1">
                          <a:latin typeface="Arial"/>
                          <a:cs typeface="Arial"/>
                        </a:rPr>
                        <a:t>Ms. Sonali Malik</a:t>
                      </a:r>
                      <a:endParaRPr lang="en-US" sz="27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89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Science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Mr. Vivek Yadav </a:t>
                      </a:r>
                      <a:endParaRPr lang="en-US" sz="2700" b="1" kern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9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IT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Ms. Akanksha Sehgal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24408"/>
                  </a:ext>
                </a:extLst>
              </a:tr>
              <a:tr h="49989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Wellness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Ms. Parul Banga </a:t>
                      </a:r>
                      <a:endParaRPr lang="en-US" sz="2700" b="1" kern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89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Sports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700" b="1" kern="1200">
                          <a:latin typeface="Arial"/>
                          <a:cs typeface="Arial"/>
                        </a:rPr>
                        <a:t>Mr. Dharamveer Singh Chauhan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00D3C-555D-F434-0FA5-786CD9737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8005E52C-251E-4853-9AE2-1589A2D80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96BE01DB-AD97-1354-B89B-42BBEAF72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368392D-7FAF-3E4D-AB11-C39D2FD5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24E1C7-C759-EC5F-7590-0DDB15EE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4FC4E9-1E00-9550-CF25-C332AD5271A2}"/>
              </a:ext>
            </a:extLst>
          </p:cNvPr>
          <p:cNvSpPr/>
          <p:nvPr/>
        </p:nvSpPr>
        <p:spPr>
          <a:xfrm>
            <a:off x="-335267" y="659485"/>
            <a:ext cx="12857937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defRPr/>
            </a:pPr>
            <a:r>
              <a:rPr lang="en-US" sz="4800" b="1" kern="0" cap="small">
                <a:latin typeface="+mj-lt"/>
                <a:ea typeface="+mj-ea"/>
                <a:cs typeface="Arial"/>
              </a:rPr>
              <a:t>SCHOOL TIMINGS</a:t>
            </a:r>
            <a:endParaRPr lang="en-US" sz="4800" b="1" kern="0" cap="small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CE4B0-7BD0-F416-4F8F-51794609EAE1}"/>
              </a:ext>
            </a:extLst>
          </p:cNvPr>
          <p:cNvSpPr txBox="1"/>
          <p:nvPr/>
        </p:nvSpPr>
        <p:spPr>
          <a:xfrm>
            <a:off x="322634" y="2676191"/>
            <a:ext cx="1108116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latin typeface="Arial"/>
                <a:cs typeface="Arial"/>
              </a:rPr>
              <a:t>8:25 am – 2:55 pm</a:t>
            </a:r>
            <a:endParaRPr lang="en-US" sz="1600">
              <a:latin typeface="Calibri Light" panose="020F0302020204030204"/>
              <a:cs typeface="Calibri Light" panose="020F0302020204030204"/>
            </a:endParaRPr>
          </a:p>
          <a:p>
            <a:pPr algn="ctr"/>
            <a:r>
              <a:rPr lang="en-US" sz="3600" b="1">
                <a:latin typeface="Arial"/>
                <a:cs typeface="Arial"/>
              </a:rPr>
              <a:t>(The school gates will close at 8.30 am sharp)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>
              <a:latin typeface="Arial"/>
              <a:cs typeface="Arial"/>
            </a:endParaRP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Arial"/>
                <a:cs typeface="Arial"/>
              </a:rPr>
              <a:t>Classes beginning from Monday, 1st April, 2024.</a:t>
            </a:r>
            <a:endParaRPr lang="en-IN" sz="36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1411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00D3C-555D-F434-0FA5-786CD9737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6" name="Rectangle 23575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8" name="Freeform: Shape 23577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29 Best New Year sayings ideas | quotes about new year, happy new year  quotes, year quotes">
            <a:extLst>
              <a:ext uri="{FF2B5EF4-FFF2-40B4-BE49-F238E27FC236}">
                <a16:creationId xmlns:a16="http://schemas.microsoft.com/office/drawing/2014/main" id="{DD0BABBD-9122-1BAF-F1DA-74DD70136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18" y="370765"/>
            <a:ext cx="5763261" cy="5745706"/>
          </a:xfrm>
          <a:prstGeom prst="rect">
            <a:avLst/>
          </a:prstGeom>
        </p:spPr>
      </p:pic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368392D-7FAF-3E4D-AB11-C39D2FD5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24E1C7-C759-EC5F-7590-0DDB15EE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318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C13F8-69A9-0690-908B-78BC69A05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FEE9FF-EAD2-A21D-D439-F5C391FD48D0}"/>
              </a:ext>
            </a:extLst>
          </p:cNvPr>
          <p:cNvSpPr/>
          <p:nvPr/>
        </p:nvSpPr>
        <p:spPr>
          <a:xfrm>
            <a:off x="454478" y="111798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kern="1200" cap="sm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    </a:t>
            </a:r>
            <a:r>
              <a:rPr lang="en-US" sz="4800" b="1" kern="1200" cap="sm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SUBJECT  TEACHERS</a:t>
            </a:r>
            <a:endParaRPr lang="en-US" sz="6600" b="1" kern="1200" cap="small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8B29024-BA89-ECEC-4014-61090CFAD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EF1A07-8B4C-5929-0626-B4623107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90D876-506F-40CE-17B2-7E0D4365D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93494"/>
              </p:ext>
            </p:extLst>
          </p:nvPr>
        </p:nvGraphicFramePr>
        <p:xfrm>
          <a:off x="1188244" y="1554956"/>
          <a:ext cx="10553700" cy="50809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1873041304"/>
                    </a:ext>
                  </a:extLst>
                </a:gridCol>
                <a:gridCol w="7639050">
                  <a:extLst>
                    <a:ext uri="{9D8B030D-6E8A-4147-A177-3AD203B41FA5}">
                      <a16:colId xmlns:a16="http://schemas.microsoft.com/office/drawing/2014/main" val="52478056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Subject</a:t>
                      </a:r>
                      <a:endParaRPr lang="en-US" b="1">
                        <a:solidFill>
                          <a:schemeClr val="accent1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Name of the Teacher</a:t>
                      </a:r>
                      <a:endParaRPr lang="en-US" b="1">
                        <a:solidFill>
                          <a:schemeClr val="accent1"/>
                        </a:solidFill>
                        <a:effectLst/>
                        <a:highlight>
                          <a:srgbClr val="FFFFFF"/>
                        </a:highlight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906130"/>
                  </a:ext>
                </a:extLst>
              </a:tr>
              <a:tr h="46136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English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Ms. Shalini Batra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42510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Hindi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Ms. Pramila Dutt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4325"/>
                  </a:ext>
                </a:extLst>
              </a:tr>
              <a:tr h="141386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Third </a:t>
                      </a:r>
                      <a:endParaRPr lang="en-US" sz="1600" b="0">
                        <a:effectLst/>
                        <a:highlight>
                          <a:srgbClr val="FFFFFF"/>
                        </a:highlight>
                      </a:endParaRPr>
                    </a:p>
                    <a:p>
                      <a:pPr algn="ctr"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Language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Ms. Komal Kaur Narula  (Spanish)</a:t>
                      </a:r>
                    </a:p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Ms. Hanit Kaur (French)</a:t>
                      </a:r>
                    </a:p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Ms. Kanika Anand (German) </a:t>
                      </a:r>
                    </a:p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Mr. Rakesh Sharma (Sanskrit)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93008"/>
                  </a:ext>
                </a:extLst>
              </a:tr>
              <a:tr h="72925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Mathematics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VI A - Ms. Her Simran</a:t>
                      </a:r>
                    </a:p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VI B - Ms. Swati </a:t>
                      </a:r>
                      <a:r>
                        <a:rPr lang="en-US" sz="2000" b="0" err="1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Sabherwal</a:t>
                      </a:r>
                      <a:endParaRPr lang="en-US" sz="2000" b="0">
                        <a:effectLst/>
                        <a:highlight>
                          <a:srgbClr val="FFFFFF"/>
                        </a:highlight>
                        <a:latin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91381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Science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Ms. KS Sangeetha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8793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Social Sciences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Ms. Archna Jain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02884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ICT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dirty="0">
                          <a:effectLst/>
                          <a:highlight>
                            <a:srgbClr val="FFFFFF"/>
                          </a:highlight>
                          <a:latin typeface="Arial"/>
                        </a:rPr>
                        <a:t>Ms. Rohika Singla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5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29270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0CE5B-6A7E-C148-7C46-36B3F09BE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6D906845-0D1E-76D9-3DB4-F8577B71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1A422DA6-F083-B6C1-C763-D1DAE98E8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25F47E7-D4F6-AAC9-2A84-FF74063A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4C0756-98CE-AD10-73EB-CEC6F093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2E2B3E-1A1F-99CA-ADC3-AC175841079C}"/>
              </a:ext>
            </a:extLst>
          </p:cNvPr>
          <p:cNvSpPr/>
          <p:nvPr/>
        </p:nvSpPr>
        <p:spPr>
          <a:xfrm>
            <a:off x="3159404" y="4619"/>
            <a:ext cx="5862771" cy="973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 cap="small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ANNUAL CALENDAR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8EE68C-2776-E523-A582-3C38E4B3D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89162"/>
              </p:ext>
            </p:extLst>
          </p:nvPr>
        </p:nvGraphicFramePr>
        <p:xfrm>
          <a:off x="871767" y="987738"/>
          <a:ext cx="10909629" cy="567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867">
                  <a:extLst>
                    <a:ext uri="{9D8B030D-6E8A-4147-A177-3AD203B41FA5}">
                      <a16:colId xmlns:a16="http://schemas.microsoft.com/office/drawing/2014/main" val="3271588695"/>
                    </a:ext>
                  </a:extLst>
                </a:gridCol>
                <a:gridCol w="2053827">
                  <a:extLst>
                    <a:ext uri="{9D8B030D-6E8A-4147-A177-3AD203B41FA5}">
                      <a16:colId xmlns:a16="http://schemas.microsoft.com/office/drawing/2014/main" val="1022752772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84978789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3619755299"/>
                    </a:ext>
                  </a:extLst>
                </a:gridCol>
                <a:gridCol w="4271897">
                  <a:extLst>
                    <a:ext uri="{9D8B030D-6E8A-4147-A177-3AD203B41FA5}">
                      <a16:colId xmlns:a16="http://schemas.microsoft.com/office/drawing/2014/main" val="634500806"/>
                    </a:ext>
                  </a:extLst>
                </a:gridCol>
              </a:tblGrid>
              <a:tr h="62015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Month </a:t>
                      </a:r>
                      <a:endParaRPr lang="en-IN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No. of Saturdays &amp; Sundays </a:t>
                      </a:r>
                      <a:endParaRPr lang="en-IN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No. of Holidays </a:t>
                      </a:r>
                      <a:endParaRPr lang="en-IN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No.of</a:t>
                      </a:r>
                      <a:r>
                        <a:rPr lang="en-US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Working days </a:t>
                      </a:r>
                      <a:endParaRPr lang="en-IN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Important days and events </a:t>
                      </a:r>
                      <a:endParaRPr lang="en-IN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95269"/>
                  </a:ext>
                </a:extLst>
              </a:tr>
              <a:tr h="32862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April </a:t>
                      </a:r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8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2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20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Cricket Tournaments, STEM Expo, Inter House Group Dance Competition</a:t>
                      </a:r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98772"/>
                  </a:ext>
                </a:extLst>
              </a:tr>
              <a:tr h="32862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May </a:t>
                      </a:r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8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1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Unit Test- 1, Declaverse, Summer Camp,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r>
                        <a:rPr lang="en-US" sz="1400" b="1" kern="1200" noProof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Duet Singing and Music Band Competition </a:t>
                      </a:r>
                      <a:endParaRPr lang="en-IN" sz="1400" b="1" kern="1200" err="1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83840"/>
                  </a:ext>
                </a:extLst>
              </a:tr>
              <a:tr h="32862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June </a:t>
                      </a:r>
                      <a:endParaRPr lang="en-IN" sz="1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Summer Break -44 days </a:t>
                      </a:r>
                      <a:endParaRPr lang="en-IN" sz="1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152100"/>
                  </a:ext>
                </a:extLst>
              </a:tr>
              <a:tr h="38695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July </a:t>
                      </a:r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8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1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22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Book Week, Meraki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93945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August </a:t>
                      </a:r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8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3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19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Inter School Soccer, Inter School Shatranj 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329592"/>
                  </a:ext>
                </a:extLst>
              </a:tr>
              <a:tr h="32862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September </a:t>
                      </a:r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9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1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20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Mid Term Examinations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81957"/>
                  </a:ext>
                </a:extLst>
              </a:tr>
              <a:tr h="32862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October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8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6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17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Inter House Soccer Tournaments, </a:t>
                      </a:r>
                      <a:r>
                        <a:rPr lang="en-US" sz="1400" b="1">
                          <a:latin typeface="Arial"/>
                          <a:cs typeface="Arial"/>
                        </a:rPr>
                        <a:t>Sports Day 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404566"/>
                  </a:ext>
                </a:extLst>
              </a:tr>
              <a:tr h="32862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November </a:t>
                      </a:r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9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2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19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Unit Test 2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60124"/>
                  </a:ext>
                </a:extLst>
              </a:tr>
              <a:tr h="32862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December </a:t>
                      </a:r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8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2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19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Arial"/>
                          <a:cs typeface="Arial"/>
                        </a:rPr>
                        <a:t>Annual Day, Winter Carnival</a:t>
                      </a:r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32248"/>
                  </a:ext>
                </a:extLst>
              </a:tr>
              <a:tr h="328623">
                <a:tc>
                  <a:txBody>
                    <a:bodyPr/>
                    <a:lstStyle/>
                    <a:p>
                      <a:pPr algn="ctr"/>
                      <a:endParaRPr lang="en-IN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Winter Break – 8 days </a:t>
                      </a:r>
                      <a:endParaRPr lang="en-IN" sz="14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77761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January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7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5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Arial"/>
                          <a:cs typeface="Arial"/>
                        </a:rPr>
                        <a:t>16</a:t>
                      </a:r>
                      <a:endParaRPr lang="en-IN" sz="14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b="1" kern="1200" noProof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412475"/>
                  </a:ext>
                </a:extLst>
              </a:tr>
              <a:tr h="4613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latin typeface="Arial"/>
                          <a:cs typeface="Arial"/>
                        </a:rPr>
                        <a:t>February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EFL Student Appreciation ceremony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844514"/>
                  </a:ext>
                </a:extLst>
              </a:tr>
              <a:tr h="4613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latin typeface="Arial"/>
                          <a:cs typeface="Arial"/>
                        </a:rPr>
                        <a:t>March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Final Assessments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5200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0F7ED-76D8-B391-122D-7E7E4D2E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B95784B9-A8F4-1B3A-3895-FAB9C10EB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28026B-91C7-ED8C-7033-C0602DED0119}"/>
              </a:ext>
            </a:extLst>
          </p:cNvPr>
          <p:cNvSpPr/>
          <p:nvPr/>
        </p:nvSpPr>
        <p:spPr>
          <a:xfrm>
            <a:off x="2908265" y="659485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 cap="small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ASSESSMENT CYCLES</a:t>
            </a:r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8195E12B-C1FD-1151-E7C7-6A2E6C3CF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4CFDE0F-3835-B81B-25C7-154405DCF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04BBA7-52C4-0057-73C5-50258BAD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1FA17-E8A6-4F01-3210-DCEC22E93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164" y="1791883"/>
            <a:ext cx="9226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85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346075" indent="-342900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547688" indent="-547688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822325" indent="-822325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1096963" indent="-1096963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1554163" indent="-1096963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011363" indent="-1096963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2468563" indent="-1096963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2925763" indent="-1096963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None/>
            </a:pPr>
            <a:r>
              <a:rPr lang="en-IN" altLang="en-US" sz="2800">
                <a:solidFill>
                  <a:schemeClr val="tx1"/>
                </a:solidFill>
                <a:latin typeface="Arial"/>
                <a:cs typeface="Arial"/>
              </a:rPr>
              <a:t>ACADEMIC SESSION IS DIVIDED INTO TWO TERMS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57924B-1BF4-47D5-6FF1-5F49C7F4B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893254"/>
              </p:ext>
            </p:extLst>
          </p:nvPr>
        </p:nvGraphicFramePr>
        <p:xfrm>
          <a:off x="523265" y="2315839"/>
          <a:ext cx="11494258" cy="426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457">
                  <a:extLst>
                    <a:ext uri="{9D8B030D-6E8A-4147-A177-3AD203B41FA5}">
                      <a16:colId xmlns:a16="http://schemas.microsoft.com/office/drawing/2014/main" val="3178806210"/>
                    </a:ext>
                  </a:extLst>
                </a:gridCol>
                <a:gridCol w="2931912">
                  <a:extLst>
                    <a:ext uri="{9D8B030D-6E8A-4147-A177-3AD203B41FA5}">
                      <a16:colId xmlns:a16="http://schemas.microsoft.com/office/drawing/2014/main" val="2316459718"/>
                    </a:ext>
                  </a:extLst>
                </a:gridCol>
                <a:gridCol w="2930003">
                  <a:extLst>
                    <a:ext uri="{9D8B030D-6E8A-4147-A177-3AD203B41FA5}">
                      <a16:colId xmlns:a16="http://schemas.microsoft.com/office/drawing/2014/main" val="1850781827"/>
                    </a:ext>
                  </a:extLst>
                </a:gridCol>
                <a:gridCol w="3373886">
                  <a:extLst>
                    <a:ext uri="{9D8B030D-6E8A-4147-A177-3AD203B41FA5}">
                      <a16:colId xmlns:a16="http://schemas.microsoft.com/office/drawing/2014/main" val="1711520352"/>
                    </a:ext>
                  </a:extLst>
                </a:gridCol>
              </a:tblGrid>
              <a:tr h="618254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Term I </a:t>
                      </a:r>
                      <a:endParaRPr lang="en-IN" sz="3600" u="sng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755132"/>
                  </a:ext>
                </a:extLst>
              </a:tr>
              <a:tr h="9201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Exam </a:t>
                      </a:r>
                      <a:endParaRPr lang="en-IN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Marks </a:t>
                      </a:r>
                      <a:endParaRPr lang="en-IN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Tentative Dates </a:t>
                      </a:r>
                      <a:endParaRPr lang="en-IN" sz="28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lang="en-IN" sz="2800" b="1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3945"/>
                  </a:ext>
                </a:extLst>
              </a:tr>
              <a:tr h="704522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Unit Test-I </a:t>
                      </a:r>
                      <a:endParaRPr lang="en-IN" sz="2000" kern="120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 Theory - 20 </a:t>
                      </a:r>
                      <a:endParaRPr lang="en-IN" sz="2000" kern="120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6th May-17th May 2024</a:t>
                      </a:r>
                      <a:endParaRPr lang="en-IN" sz="2000" kern="120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Mondays, Wednesdays, Fridays</a:t>
                      </a:r>
                      <a:endParaRPr lang="en-IN" sz="2000" kern="120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84250"/>
                  </a:ext>
                </a:extLst>
              </a:tr>
              <a:tr h="1020837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Mid Term </a:t>
                      </a:r>
                      <a:endParaRPr lang="en-IN" sz="2000" kern="120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Theory -50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(2 hours – Including Reading Time)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6th September –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19th September 2024</a:t>
                      </a:r>
                      <a:endParaRPr lang="en-IN" sz="2000" kern="1200" dirty="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20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Alternate days </a:t>
                      </a:r>
                      <a:endParaRPr lang="en-IN" sz="2000" kern="120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823858"/>
                  </a:ext>
                </a:extLst>
              </a:tr>
              <a:tr h="9777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Internal  Assessments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Open sans 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 "/>
                          <a:ea typeface="+mn-ea"/>
                          <a:cs typeface="+mn-cs"/>
                        </a:rPr>
                        <a:t>Will be conducted on a regular basis.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85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76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F742E-75B3-F72B-8868-BD42ACED0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A02523E7-4783-695D-064F-421D2E07F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DECC0C52-0CB0-740E-A68E-0DF5EF0F0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198AFA2-AB70-AF9E-97B6-E729659C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289A4C-BFAB-CBE2-C711-23B81B8C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7BEC3F-3DC1-69B0-963D-927F662A6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19147"/>
              </p:ext>
            </p:extLst>
          </p:nvPr>
        </p:nvGraphicFramePr>
        <p:xfrm>
          <a:off x="346569" y="2496999"/>
          <a:ext cx="11494256" cy="408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086">
                  <a:extLst>
                    <a:ext uri="{9D8B030D-6E8A-4147-A177-3AD203B41FA5}">
                      <a16:colId xmlns:a16="http://schemas.microsoft.com/office/drawing/2014/main" val="3178806210"/>
                    </a:ext>
                  </a:extLst>
                </a:gridCol>
                <a:gridCol w="2842616">
                  <a:extLst>
                    <a:ext uri="{9D8B030D-6E8A-4147-A177-3AD203B41FA5}">
                      <a16:colId xmlns:a16="http://schemas.microsoft.com/office/drawing/2014/main" val="2316459718"/>
                    </a:ext>
                  </a:extLst>
                </a:gridCol>
                <a:gridCol w="3288257">
                  <a:extLst>
                    <a:ext uri="{9D8B030D-6E8A-4147-A177-3AD203B41FA5}">
                      <a16:colId xmlns:a16="http://schemas.microsoft.com/office/drawing/2014/main" val="1850781827"/>
                    </a:ext>
                  </a:extLst>
                </a:gridCol>
                <a:gridCol w="2580297">
                  <a:extLst>
                    <a:ext uri="{9D8B030D-6E8A-4147-A177-3AD203B41FA5}">
                      <a16:colId xmlns:a16="http://schemas.microsoft.com/office/drawing/2014/main" val="1711520352"/>
                    </a:ext>
                  </a:extLst>
                </a:gridCol>
              </a:tblGrid>
              <a:tr h="593758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Term II</a:t>
                      </a:r>
                      <a:endParaRPr lang="en-IN" sz="3600" u="sng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755132"/>
                  </a:ext>
                </a:extLst>
              </a:tr>
              <a:tr h="48329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Exam </a:t>
                      </a:r>
                      <a:endParaRPr lang="en-IN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Marks </a:t>
                      </a:r>
                      <a:endParaRPr lang="en-IN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 Tentative Dates </a:t>
                      </a:r>
                      <a:endParaRPr lang="en-IN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lang="en-IN" sz="2800" b="1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3945"/>
                  </a:ext>
                </a:extLst>
              </a:tr>
              <a:tr h="869924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 Test-II </a:t>
                      </a:r>
                      <a:endParaRPr lang="en-IN" sz="2000" b="0" i="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Theory- 20 </a:t>
                      </a:r>
                      <a:endParaRPr lang="en-IN" sz="2000" b="0" i="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11th November –</a:t>
                      </a:r>
                    </a:p>
                    <a:p>
                      <a:pPr algn="ctr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28th November 2024 </a:t>
                      </a:r>
                      <a:endParaRPr lang="en-IN" sz="2000" b="0" i="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Mondays, Wednesdays, Fridays</a:t>
                      </a:r>
                      <a:endParaRPr lang="en-IN" sz="2000" b="0" i="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84250"/>
                  </a:ext>
                </a:extLst>
              </a:tr>
              <a:tr h="11875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 Term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Theory -50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 hours – Including Reading Time) </a:t>
                      </a:r>
                      <a:endParaRPr lang="en-US" sz="2000" b="0" i="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3rd March – 17th March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Alternate days </a:t>
                      </a:r>
                      <a:endParaRPr lang="en-IN" sz="2000" b="0" i="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IN" sz="2000" b="0" i="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73119"/>
                  </a:ext>
                </a:extLst>
              </a:tr>
              <a:tr h="86992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Internal Assessments </a:t>
                      </a:r>
                      <a:endParaRPr lang="en-US" sz="2000" b="0" i="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 be conducted on a regular basis.</a:t>
                      </a:r>
                    </a:p>
                    <a:p>
                      <a:pPr lvl="0" algn="ctr">
                        <a:buNone/>
                      </a:pPr>
                      <a:endParaRPr lang="en-US" sz="2000" b="0" i="0" u="none" strike="noStrike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5900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28DC256-DC48-3280-2DFB-7EF7BF561693}"/>
              </a:ext>
            </a:extLst>
          </p:cNvPr>
          <p:cNvSpPr/>
          <p:nvPr/>
        </p:nvSpPr>
        <p:spPr>
          <a:xfrm>
            <a:off x="2908265" y="659485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 cap="small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ASSESSMENT CYCLES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F454B-8863-65AB-7785-3B549B73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121" y="1977207"/>
            <a:ext cx="9226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85000"/>
              </a:lnSpc>
              <a:spcBef>
                <a:spcPts val="1300"/>
              </a:spcBef>
              <a:buSzPct val="100000"/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1pPr>
            <a:lvl2pPr marL="346075" indent="-342900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 sz="2400">
                <a:solidFill>
                  <a:srgbClr val="262626"/>
                </a:solidFill>
                <a:latin typeface="Calibri Light" panose="020F0302020204030204" pitchFamily="34" charset="0"/>
              </a:defRPr>
            </a:lvl2pPr>
            <a:lvl3pPr marL="547688" indent="-547688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 sz="2000" i="1">
                <a:solidFill>
                  <a:srgbClr val="262626"/>
                </a:solidFill>
                <a:latin typeface="Calibri Light" panose="020F0302020204030204" pitchFamily="34" charset="0"/>
              </a:defRPr>
            </a:lvl3pPr>
            <a:lvl4pPr marL="822325" indent="-822325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4pPr>
            <a:lvl5pPr marL="1096963" indent="-1096963">
              <a:lnSpc>
                <a:spcPct val="85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5pPr>
            <a:lvl6pPr marL="1554163" indent="-1096963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6pPr>
            <a:lvl7pPr marL="2011363" indent="-1096963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7pPr>
            <a:lvl8pPr marL="2468563" indent="-1096963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8pPr>
            <a:lvl9pPr marL="2925763" indent="-1096963" eaLnBrk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 "/>
              <a:defRPr>
                <a:solidFill>
                  <a:srgbClr val="262626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Tx/>
              <a:buNone/>
            </a:pPr>
            <a:r>
              <a:rPr lang="en-IN" altLang="en-US" sz="2800">
                <a:solidFill>
                  <a:schemeClr val="tx1"/>
                </a:solidFill>
                <a:latin typeface="Arial"/>
                <a:cs typeface="Arial"/>
              </a:rPr>
              <a:t>ACADEMIC SESSION IS DIVIDED INTO TWO TERMS</a:t>
            </a:r>
          </a:p>
        </p:txBody>
      </p:sp>
    </p:spTree>
    <p:extLst>
      <p:ext uri="{BB962C8B-B14F-4D97-AF65-F5344CB8AC3E}">
        <p14:creationId xmlns:p14="http://schemas.microsoft.com/office/powerpoint/2010/main" val="5913596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EEA4E-6FD9-2AAC-6FAC-5859F521B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021C26ED-CD56-8A4A-21C5-B36FAEE83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81DAE725-F9C8-3098-74AB-9A27B2435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FF9C623-E7C9-BA9E-6FD1-86D6EDD1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0E3CA73-72BA-654B-B9C3-0C131C8B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D53342-8CA5-46D5-FA7E-9485DBF0D3F1}"/>
              </a:ext>
            </a:extLst>
          </p:cNvPr>
          <p:cNvSpPr/>
          <p:nvPr/>
        </p:nvSpPr>
        <p:spPr>
          <a:xfrm>
            <a:off x="1759921" y="669019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 cap="small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ASSESSMENT- SCHOLASTIC AREAS</a:t>
            </a:r>
          </a:p>
        </p:txBody>
      </p:sp>
      <p:sp>
        <p:nvSpPr>
          <p:cNvPr id="6" name="Google Shape;198;p24">
            <a:extLst>
              <a:ext uri="{FF2B5EF4-FFF2-40B4-BE49-F238E27FC236}">
                <a16:creationId xmlns:a16="http://schemas.microsoft.com/office/drawing/2014/main" id="{FB0B2979-B909-DF3A-7631-4BD56D94BAA7}"/>
              </a:ext>
            </a:extLst>
          </p:cNvPr>
          <p:cNvSpPr txBox="1"/>
          <p:nvPr/>
        </p:nvSpPr>
        <p:spPr>
          <a:xfrm>
            <a:off x="-5432" y="2634708"/>
            <a:ext cx="7590935" cy="3103098"/>
          </a:xfrm>
          <a:prstGeom prst="rect">
            <a:avLst/>
          </a:prstGeom>
          <a:noFill/>
          <a:ln cap="flat">
            <a:noFill/>
          </a:ln>
        </p:spPr>
        <p:txBody>
          <a:bodyPr lIns="91421" tIns="45701" rIns="91421" bIns="45701" anchor="t"/>
          <a:lstStyle/>
          <a:p>
            <a:pPr marL="492125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ts val="13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latin typeface="Open sans"/>
                <a:ea typeface="Open sans"/>
                <a:cs typeface="Open sans"/>
              </a:rPr>
              <a:t>Students will be graded on a  9-point grading scale.</a:t>
            </a:r>
          </a:p>
          <a:p>
            <a:pPr marL="320675" indent="-17145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ts val="13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125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ts val="13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latin typeface="Open sans"/>
                <a:ea typeface="Open sans"/>
                <a:cs typeface="Open sans"/>
              </a:rPr>
              <a:t>Mid Term Exam will comprise of 50 % of the annual syllabus.</a:t>
            </a:r>
          </a:p>
          <a:p>
            <a:pPr marL="320675" indent="-17145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ts val="13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20675" indent="-17145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ts val="13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125" indent="-342900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ts val="13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latin typeface="Open sans"/>
                <a:ea typeface="Open sans"/>
                <a:cs typeface="Open sans"/>
              </a:rPr>
              <a:t>Final term will have topics from Term II and 10% from Term I.</a:t>
            </a: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>
              <a:solidFill>
                <a:srgbClr val="002060"/>
              </a:solidFill>
              <a:latin typeface="Calibri"/>
              <a:ea typeface="Open sans" panose="020B0606030504020204" pitchFamily="34" charset="0"/>
              <a:cs typeface="Calibri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>
              <a:solidFill>
                <a:srgbClr val="002060"/>
              </a:solidFill>
              <a:latin typeface="Calibri"/>
              <a:ea typeface="Open sans" panose="020B0606030504020204" pitchFamily="34" charset="0"/>
              <a:cs typeface="Calibri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495300" indent="-342900" algn="just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1450" indent="-381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3" descr="Table&#10;&#10;Description automatically generated">
            <a:extLst>
              <a:ext uri="{FF2B5EF4-FFF2-40B4-BE49-F238E27FC236}">
                <a16:creationId xmlns:a16="http://schemas.microsoft.com/office/drawing/2014/main" id="{6E14EB85-4AB7-FFC2-8524-B9F63B12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65" y="2449327"/>
            <a:ext cx="4568825" cy="34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3333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CFDE1-969B-88BD-8BFA-B3E31B8F1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9" name="Rectangle 23568">
            <a:extLst>
              <a:ext uri="{FF2B5EF4-FFF2-40B4-BE49-F238E27FC236}">
                <a16:creationId xmlns:a16="http://schemas.microsoft.com/office/drawing/2014/main" id="{1014CB30-154F-9EE2-5BC7-3D31A135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sketch line">
            <a:extLst>
              <a:ext uri="{FF2B5EF4-FFF2-40B4-BE49-F238E27FC236}">
                <a16:creationId xmlns:a16="http://schemas.microsoft.com/office/drawing/2014/main" id="{293E1B5D-0C8F-D5E0-F4E7-224D0409F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C291DB7-9E93-B1FB-2F1C-8952F003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"/>
            <a:ext cx="962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4BC655-30F9-9839-00CA-D5A7F207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3" y="79375"/>
            <a:ext cx="1239611" cy="5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B4CD42-AC17-07E9-1A7E-658626334367}"/>
              </a:ext>
            </a:extLst>
          </p:cNvPr>
          <p:cNvSpPr/>
          <p:nvPr/>
        </p:nvSpPr>
        <p:spPr>
          <a:xfrm>
            <a:off x="2755077" y="705897"/>
            <a:ext cx="6899563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 cap="small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INTERNAL ASSESSMENT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769B49-A78F-8027-EE71-A5E7D5E1F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99782"/>
              </p:ext>
            </p:extLst>
          </p:nvPr>
        </p:nvGraphicFramePr>
        <p:xfrm>
          <a:off x="2291937" y="2220685"/>
          <a:ext cx="7908967" cy="3970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8967">
                  <a:extLst>
                    <a:ext uri="{9D8B030D-6E8A-4147-A177-3AD203B41FA5}">
                      <a16:colId xmlns:a16="http://schemas.microsoft.com/office/drawing/2014/main" val="3226245922"/>
                    </a:ext>
                  </a:extLst>
                </a:gridCol>
              </a:tblGrid>
              <a:tr h="734275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Internal Assessment </a:t>
                      </a:r>
                      <a:endParaRPr lang="en-IN" sz="32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73800"/>
                  </a:ext>
                </a:extLst>
              </a:tr>
              <a:tr h="723258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/>
                          <a:cs typeface="Arial"/>
                        </a:rPr>
                        <a:t>Unit Tests </a:t>
                      </a:r>
                      <a:endParaRPr lang="en-IN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00347"/>
                  </a:ext>
                </a:extLst>
              </a:tr>
              <a:tr h="723258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/>
                          <a:cs typeface="Arial"/>
                        </a:rPr>
                        <a:t>Multiple Assessment </a:t>
                      </a:r>
                      <a:endParaRPr lang="en-IN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97310"/>
                  </a:ext>
                </a:extLst>
              </a:tr>
              <a:tr h="969085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/>
                          <a:cs typeface="Arial"/>
                        </a:rPr>
                        <a:t>Portfolio / Notebooks</a:t>
                      </a:r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3200">
                          <a:latin typeface="Arial"/>
                          <a:cs typeface="Arial"/>
                        </a:rPr>
                        <a:t>(This will include Art Integrated Projects ) </a:t>
                      </a:r>
                      <a:endParaRPr lang="en-IN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611"/>
                  </a:ext>
                </a:extLst>
              </a:tr>
              <a:tr h="723258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/>
                          <a:cs typeface="Arial"/>
                        </a:rPr>
                        <a:t>Subject Enrichment </a:t>
                      </a:r>
                      <a:endParaRPr lang="en-IN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3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22266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XII FINAL Orientation Presentation </Template>
  <Application>Microsoft Office PowerPoint</Application>
  <PresentationFormat>Widescreen</PresentationFormat>
  <Slides>31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Rakhi Srivastava</dc:creator>
  <cp:lastModifiedBy>Neelu Singh</cp:lastModifiedBy>
  <cp:revision>3</cp:revision>
  <dcterms:created xsi:type="dcterms:W3CDTF">2023-02-13T06:36:20Z</dcterms:created>
  <dcterms:modified xsi:type="dcterms:W3CDTF">2024-03-28T15:25:24Z</dcterms:modified>
</cp:coreProperties>
</file>